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289" r:id="rId3"/>
    <p:sldId id="297" r:id="rId4"/>
    <p:sldId id="291" r:id="rId5"/>
    <p:sldId id="294" r:id="rId6"/>
    <p:sldId id="296" r:id="rId7"/>
    <p:sldId id="298" r:id="rId8"/>
    <p:sldId id="299" r:id="rId9"/>
    <p:sldId id="302" r:id="rId10"/>
    <p:sldId id="301" r:id="rId11"/>
    <p:sldId id="305" r:id="rId12"/>
    <p:sldId id="30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975" autoAdjust="0"/>
  </p:normalViewPr>
  <p:slideViewPr>
    <p:cSldViewPr snapToGrid="0" snapToObjects="1"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54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30EE092-E1D1-4978-A39A-1A0E2FEF0D6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B6AC2A4-EABB-44AE-89E6-040E79A0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118C024-1252-4DB6-B68C-C9ADCD389C38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044D207A-DB38-4EC2-B85D-F3AB077B2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6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7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C364-0AA5-BD4B-B9B6-5CCE44D395F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CafferyPhoto-029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422" y="0"/>
            <a:ext cx="4455682" cy="6868949"/>
          </a:xfrm>
          <a:prstGeom prst="rect">
            <a:avLst/>
          </a:prstGeom>
        </p:spPr>
      </p:pic>
      <p:pic>
        <p:nvPicPr>
          <p:cNvPr id="7" name="Picture 6" descr="Rainbow-0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2"/>
            <a:ext cx="9144000" cy="83101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663" y="2522483"/>
            <a:ext cx="4351337" cy="4198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-1676400" y="984086"/>
            <a:ext cx="8229600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712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d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518" y="6247291"/>
            <a:ext cx="9167518" cy="622468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49378" y="1611242"/>
            <a:ext cx="3276600" cy="421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611313"/>
            <a:ext cx="4660900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4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inbow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2"/>
            <a:ext cx="9144000" cy="83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853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497517"/>
            <a:ext cx="7491413" cy="2838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63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t 3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lt 1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57365"/>
            <a:ext cx="2354123" cy="1819095"/>
          </a:xfrm>
          <a:prstGeom prst="rect">
            <a:avLst/>
          </a:prstGeom>
        </p:spPr>
      </p:pic>
      <p:pic>
        <p:nvPicPr>
          <p:cNvPr id="7" name="Picture 6" descr="Alt 2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992" y="2497158"/>
            <a:ext cx="3762295" cy="2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28611"/>
            <a:ext cx="9159875" cy="639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8"/>
          <p:cNvSpPr/>
          <p:nvPr userDrawn="1"/>
        </p:nvSpPr>
        <p:spPr>
          <a:xfrm>
            <a:off x="-39469" y="5218243"/>
            <a:ext cx="9159875" cy="108796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668" y="5163207"/>
            <a:ext cx="690529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lt 3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266" y="5258165"/>
            <a:ext cx="1356288" cy="10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9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093" y="-605761"/>
            <a:ext cx="10398183" cy="803948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0689" y="369231"/>
            <a:ext cx="7535918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55688" y="2490788"/>
            <a:ext cx="7788275" cy="45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61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2A54-4263-BA41-9BC3-E7CD5BBF5EF8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C364-0AA5-BD4B-B9B6-5CCE44D395F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upper 5"/>
          <p:cNvGrpSpPr>
            <a:grpSpLocks/>
          </p:cNvGrpSpPr>
          <p:nvPr userDrawn="1"/>
        </p:nvGrpSpPr>
        <p:grpSpPr bwMode="auto">
          <a:xfrm>
            <a:off x="-48260" y="5837238"/>
            <a:ext cx="9182100" cy="1020762"/>
            <a:chOff x="-38100" y="5366940"/>
            <a:chExt cx="9296400" cy="1021036"/>
          </a:xfrm>
        </p:grpSpPr>
        <p:sp>
          <p:nvSpPr>
            <p:cNvPr id="7" name="Rektangel 108"/>
            <p:cNvSpPr/>
            <p:nvPr/>
          </p:nvSpPr>
          <p:spPr>
            <a:xfrm>
              <a:off x="17398" y="5494699"/>
              <a:ext cx="9240902" cy="893277"/>
            </a:xfrm>
            <a:prstGeom prst="rect">
              <a:avLst/>
            </a:prstGeom>
            <a:gradFill rotWithShape="1">
              <a:gsLst>
                <a:gs pos="0">
                  <a:srgbClr val="E6E6E6">
                    <a:lumMod val="25000"/>
                  </a:srgbClr>
                </a:gs>
                <a:gs pos="100000">
                  <a:srgbClr val="E6E6E6">
                    <a:lumMod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6E6E6">
                  <a:lumMod val="1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kern="0" dirty="0">
                  <a:solidFill>
                    <a:sysClr val="window" lastClr="FFFFFF"/>
                  </a:solidFill>
                  <a:latin typeface="Calibri"/>
                </a:rPr>
                <a:t>Click here to edit text</a:t>
              </a:r>
            </a:p>
          </p:txBody>
        </p:sp>
        <p:grpSp>
          <p:nvGrpSpPr>
            <p:cNvPr id="8" name="Grupper 13"/>
            <p:cNvGrpSpPr>
              <a:grpSpLocks/>
            </p:cNvGrpSpPr>
            <p:nvPr/>
          </p:nvGrpSpPr>
          <p:grpSpPr bwMode="auto">
            <a:xfrm>
              <a:off x="-38100" y="5366940"/>
              <a:ext cx="9296400" cy="212782"/>
              <a:chOff x="0" y="1536700"/>
              <a:chExt cx="9144000" cy="317275"/>
            </a:xfrm>
          </p:grpSpPr>
          <p:sp>
            <p:nvSpPr>
              <p:cNvPr id="9" name="Rektangel 110"/>
              <p:cNvSpPr/>
              <p:nvPr/>
            </p:nvSpPr>
            <p:spPr>
              <a:xfrm>
                <a:off x="0" y="1536700"/>
                <a:ext cx="9144000" cy="317275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" name="Rektangel 111"/>
              <p:cNvSpPr/>
              <p:nvPr/>
            </p:nvSpPr>
            <p:spPr>
              <a:xfrm>
                <a:off x="0" y="1574800"/>
                <a:ext cx="9144000" cy="152400"/>
              </a:xfrm>
              <a:prstGeom prst="rect">
                <a:avLst/>
              </a:prstGeom>
              <a:gradFill rotWithShape="1">
                <a:gsLst>
                  <a:gs pos="100000">
                    <a:srgbClr val="FFFCF9">
                      <a:alpha val="79000"/>
                    </a:srgbClr>
                  </a:gs>
                  <a:gs pos="0">
                    <a:srgbClr val="E6E6E6">
                      <a:tint val="50000"/>
                      <a:shade val="100000"/>
                      <a:satMod val="350000"/>
                      <a:alpha val="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pic>
        <p:nvPicPr>
          <p:cNvPr id="11" name="Picture 10" descr="Alt 1-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602" y="-110361"/>
            <a:ext cx="2040244" cy="1576552"/>
          </a:xfrm>
          <a:prstGeom prst="rect">
            <a:avLst/>
          </a:prstGeom>
        </p:spPr>
      </p:pic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0198" y="1466191"/>
            <a:ext cx="4508500" cy="3973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0038" y="187380"/>
            <a:ext cx="60960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00038" y="1466191"/>
            <a:ext cx="4037013" cy="3973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73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62196"/>
            <a:ext cx="9144000" cy="23376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9678"/>
            <a:ext cx="5179325" cy="2798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1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43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/>
          <p:cNvSpPr/>
          <p:nvPr userDrawn="1"/>
        </p:nvSpPr>
        <p:spPr>
          <a:xfrm>
            <a:off x="0" y="228445"/>
            <a:ext cx="6618313" cy="12382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9" name="Picture 8" descr="Unknown - Version 2.jpe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313" y="228445"/>
            <a:ext cx="2527858" cy="12382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04825" y="1892300"/>
            <a:ext cx="4460875" cy="460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202238" y="1892300"/>
            <a:ext cx="3736975" cy="4603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60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untains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542"/>
            <a:ext cx="9144000" cy="657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3588" y="2497138"/>
            <a:ext cx="7575550" cy="341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80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untains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542"/>
            <a:ext cx="9144000" cy="657215"/>
          </a:xfrm>
          <a:prstGeom prst="rect">
            <a:avLst/>
          </a:prstGeom>
        </p:spPr>
      </p:pic>
      <p:pic>
        <p:nvPicPr>
          <p:cNvPr id="8" name="Picture 7" descr="20140103142255-fc5d2728-m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61" y="0"/>
            <a:ext cx="4579560" cy="686934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8288" y="1639888"/>
            <a:ext cx="4051300" cy="4383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26398" y="339232"/>
            <a:ext cx="4303712" cy="11430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7567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2A54-4263-BA41-9BC3-E7CD5BBF5EF8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C364-0AA5-BD4B-B9B6-5CCE44D39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6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72" r:id="rId4"/>
    <p:sldLayoutId id="2147483662" r:id="rId5"/>
    <p:sldLayoutId id="2147483655" r:id="rId6"/>
    <p:sldLayoutId id="2147483669" r:id="rId7"/>
    <p:sldLayoutId id="2147483663" r:id="rId8"/>
    <p:sldLayoutId id="2147483670" r:id="rId9"/>
    <p:sldLayoutId id="2147483671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8" y="5505450"/>
            <a:ext cx="6905297" cy="10286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White Coat Ceremony</a:t>
            </a:r>
            <a:br>
              <a:rPr lang="en-US" sz="3600" dirty="0"/>
            </a:br>
            <a:r>
              <a:rPr lang="en-US" sz="3600" dirty="0"/>
              <a:t>Class of 2025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85850" y="1962150"/>
            <a:ext cx="6591300" cy="2266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100" dirty="0"/>
              <a:t>NOW IT IS TIME TO PRACTICE!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4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9715" y="1055674"/>
            <a:ext cx="6664570" cy="4342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Leading students in will be: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3600" dirty="0"/>
              <a:t>Tricia Worthington </a:t>
            </a:r>
          </a:p>
          <a:p>
            <a:pPr marL="0" indent="0">
              <a:buNone/>
            </a:pPr>
            <a:r>
              <a:rPr lang="en-US" sz="3600" dirty="0"/>
              <a:t>		Lynn DeVore/Kayla Epperly</a:t>
            </a:r>
          </a:p>
          <a:p>
            <a:pPr marL="0" indent="0">
              <a:buNone/>
            </a:pPr>
            <a:r>
              <a:rPr lang="en-US" sz="3600" dirty="0"/>
              <a:t>		Joy Allen/Gavin Kremian</a:t>
            </a:r>
          </a:p>
          <a:p>
            <a:pPr marL="0" indent="0">
              <a:buNone/>
            </a:pPr>
            <a:r>
              <a:rPr lang="en-US" sz="3600" dirty="0"/>
              <a:t>		</a:t>
            </a:r>
            <a:r>
              <a:rPr lang="en-US" sz="3600" dirty="0" err="1"/>
              <a:t>T’erra</a:t>
            </a:r>
            <a:r>
              <a:rPr lang="en-US" sz="3600" dirty="0"/>
              <a:t> Felder/Taylor </a:t>
            </a:r>
            <a:r>
              <a:rPr lang="en-US" sz="3600" dirty="0" err="1"/>
              <a:t>Sieberman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		Lesley Hunter/Katelyn Bonny</a:t>
            </a:r>
          </a:p>
          <a:p>
            <a:pPr marL="0" indent="0">
              <a:buNone/>
            </a:pPr>
            <a:endParaRPr lang="en-US" sz="3200" dirty="0"/>
          </a:p>
          <a:p>
            <a:pPr marL="1257300" lvl="3" indent="0">
              <a:buNone/>
            </a:pPr>
            <a:r>
              <a:rPr lang="en-US" sz="3200" dirty="0"/>
              <a:t>     1</a:t>
            </a:r>
            <a:r>
              <a:rPr lang="en-US" sz="3200" baseline="30000" dirty="0"/>
              <a:t>st</a:t>
            </a:r>
            <a:r>
              <a:rPr lang="en-US" sz="3200" dirty="0"/>
              <a:t> two rows please stand!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143000"/>
          </a:xfrm>
        </p:spPr>
        <p:txBody>
          <a:bodyPr/>
          <a:lstStyle/>
          <a:p>
            <a:r>
              <a:rPr lang="en-US" dirty="0"/>
              <a:t>Important Volunteers</a:t>
            </a:r>
          </a:p>
        </p:txBody>
      </p:sp>
    </p:spTree>
    <p:extLst>
      <p:ext uri="{BB962C8B-B14F-4D97-AF65-F5344CB8AC3E}">
        <p14:creationId xmlns:p14="http://schemas.microsoft.com/office/powerpoint/2010/main" val="19940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85850" y="1962150"/>
            <a:ext cx="6591300" cy="22669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5100" dirty="0"/>
              <a:t>Enjoy the moment, this is a great achievement!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Congratulations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0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853"/>
            <a:ext cx="8229600" cy="521197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/>
              <a:t>Arrive: </a:t>
            </a:r>
            <a:r>
              <a:rPr lang="en-US" sz="3600" i="1" dirty="0">
                <a:latin typeface="+mn-lt"/>
              </a:rPr>
              <a:t>2:00 pm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2029" y="1543050"/>
            <a:ext cx="8014771" cy="487680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YOUR WHITE COAT will be at the Capitol Theatre for you to pick up - Cleaned and pressed – Geneva, Karen, Joselin and Michon will be assisting with this.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Enter the Capitol Theatre from the 4th Street entrance (stage door) in the back.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You have received your Arnold P. Gold Foundation lapel pin, put it on your left lapel.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Please keep your personal items to a minimum – leave with family – there will be bins to backstage – to retrieve after ceremony.</a:t>
            </a:r>
            <a:endParaRPr lang="en-US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/>
              <a:t>Doors open at 2:30 pm for Family and Friends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156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612"/>
            <a:ext cx="8229600" cy="879179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4000" dirty="0"/>
              <a:t>Line Up: 2:45 pm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238030"/>
            <a:ext cx="8229600" cy="41818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26539" y="2079411"/>
            <a:ext cx="76909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 up as directed backstage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Drape your white coat over your left arm (nicely)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then proceed out the door and down the alleyway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be directed to the audience seats, about 34 per row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 standing until entire class has entered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will be a program on your seat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2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13" y="587542"/>
            <a:ext cx="8229600" cy="787897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Ceremony </a:t>
            </a:r>
            <a:r>
              <a:rPr lang="en-US" sz="4000" dirty="0">
                <a:latin typeface="+mn-lt"/>
              </a:rPr>
              <a:t>Begins</a:t>
            </a:r>
            <a:r>
              <a:rPr lang="en-US" sz="4000" dirty="0"/>
              <a:t>: 3:00 pm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827" y="1506226"/>
            <a:ext cx="8188286" cy="5141462"/>
          </a:xfrm>
        </p:spPr>
        <p:txBody>
          <a:bodyPr>
            <a:noAutofit/>
          </a:bodyPr>
          <a:lstStyle/>
          <a:p>
            <a:r>
              <a:rPr lang="en-US" sz="1800" dirty="0"/>
              <a:t>Dr. Scandalis, Dean, will open the ceremony and give his welcome message</a:t>
            </a:r>
          </a:p>
          <a:p>
            <a:endParaRPr lang="en-US" sz="1800" dirty="0"/>
          </a:p>
          <a:p>
            <a:r>
              <a:rPr lang="en-US" sz="1800" dirty="0"/>
              <a:t>Dr. Lawler, President, will speak</a:t>
            </a:r>
          </a:p>
          <a:p>
            <a:endParaRPr lang="en-US" sz="1800" dirty="0"/>
          </a:p>
          <a:p>
            <a:r>
              <a:rPr lang="en-US" sz="1800" dirty="0"/>
              <a:t>Vice Chair of the Board of Trustees:  Mr. John </a:t>
            </a:r>
            <a:r>
              <a:rPr lang="en-US" sz="1800" dirty="0" err="1"/>
              <a:t>Vornbrock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Student Speakers (2) Inspirational Thought – </a:t>
            </a:r>
            <a:r>
              <a:rPr lang="en-US" sz="1800" dirty="0" err="1"/>
              <a:t>Raymandeep</a:t>
            </a:r>
            <a:r>
              <a:rPr lang="en-US" sz="1800" dirty="0"/>
              <a:t> Aujla, OMS III and Andy Shang, OMS II, to recite the Class of 2025 Vision Statement &amp; Class Motto.</a:t>
            </a:r>
          </a:p>
          <a:p>
            <a:endParaRPr lang="en-US" sz="1800" dirty="0"/>
          </a:p>
          <a:p>
            <a:r>
              <a:rPr lang="en-US" sz="1800" dirty="0"/>
              <a:t>Keynote Speaker: Marie Cadwell Meyer, DO, Assistant Professor of Family Medicine and Assistant Dean for Clinical Education,  PNWU Inaugural Class of 2012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•     After Dr. Cadwell Meyer concludes her speech the coating will begin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You will be directed to stand </a:t>
            </a:r>
            <a:r>
              <a:rPr lang="en-US" sz="1800" b="1" dirty="0"/>
              <a:t>ONE ROW AT A TIME </a:t>
            </a:r>
            <a:r>
              <a:rPr lang="en-US" sz="1800" dirty="0"/>
              <a:t>and move to the stage, leave your program at your seat, you will not be returning to the same seat</a:t>
            </a:r>
          </a:p>
        </p:txBody>
      </p:sp>
    </p:spTree>
    <p:extLst>
      <p:ext uri="{BB962C8B-B14F-4D97-AF65-F5344CB8AC3E}">
        <p14:creationId xmlns:p14="http://schemas.microsoft.com/office/powerpoint/2010/main" val="331359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793253"/>
            <a:ext cx="8229600" cy="787897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4000" dirty="0"/>
              <a:t>Coating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7638" y="1313697"/>
            <a:ext cx="8630178" cy="50958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You will be instructed to stand (</a:t>
            </a:r>
            <a:r>
              <a:rPr lang="en-US" sz="1800" b="1" dirty="0"/>
              <a:t>one row at a time</a:t>
            </a:r>
            <a:r>
              <a:rPr lang="en-US" sz="1800" dirty="0"/>
              <a:t>) proceed as directed to the stairs at the base of the stage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When prompted, proceed to the podium and announce (speak directly into the microphone):</a:t>
            </a:r>
          </a:p>
          <a:p>
            <a:pPr marL="0" indent="0">
              <a:buNone/>
            </a:pPr>
            <a:r>
              <a:rPr lang="en-US" sz="1800" dirty="0"/>
              <a:t>		YOUR FULL NAME,  YOUR HOMETOWN, and YOUR UNDERGRADUATE SCHOOL</a:t>
            </a:r>
          </a:p>
          <a:p>
            <a:endParaRPr lang="en-US" sz="1800" dirty="0"/>
          </a:p>
          <a:p>
            <a:r>
              <a:rPr lang="en-US" sz="1800" dirty="0"/>
              <a:t>Proceed to the  center of the stage to be coated</a:t>
            </a:r>
          </a:p>
          <a:p>
            <a:pPr marL="457200" lvl="1" indent="0">
              <a:buNone/>
            </a:pPr>
            <a:r>
              <a:rPr lang="en-US" sz="1800" i="1" dirty="0"/>
              <a:t>Hint:  left arm in coat; right arm in coat; right shoulder back to turn; then shake coaters hand</a:t>
            </a:r>
            <a:r>
              <a:rPr lang="en-US" sz="1800" dirty="0"/>
              <a:t>  </a:t>
            </a:r>
          </a:p>
          <a:p>
            <a:pPr marL="457200" lvl="1" indent="0">
              <a:buNone/>
            </a:pPr>
            <a:r>
              <a:rPr lang="en-US" sz="1800" i="1" dirty="0"/>
              <a:t>			Left – Right – Turn to Shake Coater’s hand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Feel free to straighten your hair and coat as you proceed to be congratulated by </a:t>
            </a:r>
          </a:p>
          <a:p>
            <a:pPr marL="0" indent="0">
              <a:buNone/>
            </a:pPr>
            <a:r>
              <a:rPr lang="en-US" sz="1800" dirty="0"/>
              <a:t>        Dr. Scandalis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Shake hands </a:t>
            </a:r>
            <a:r>
              <a:rPr lang="en-US" sz="1800" dirty="0"/>
              <a:t>with Dr. Scandalis. </a:t>
            </a:r>
            <a:endParaRPr lang="en-US" sz="1800" b="1" dirty="0"/>
          </a:p>
          <a:p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678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" y="1096390"/>
            <a:ext cx="8100051" cy="54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3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Exiting the Stage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1100" y="2362200"/>
            <a:ext cx="6767513" cy="3848100"/>
          </a:xfrm>
        </p:spPr>
        <p:txBody>
          <a:bodyPr>
            <a:normAutofit/>
          </a:bodyPr>
          <a:lstStyle/>
          <a:p>
            <a:r>
              <a:rPr lang="en-US" sz="1800" dirty="0"/>
              <a:t>After you shake Administrators’ hands, exit the stage and go down the stairs. 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There will be someone there to direct you to your row.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You will not be returning to the same seat.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Ceremonial Oath: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1100" y="2019300"/>
            <a:ext cx="6767513" cy="3600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When all students have been coated Dr. Scandalis will ask you to stand and lead you in the oath.</a:t>
            </a:r>
          </a:p>
          <a:p>
            <a:endParaRPr lang="en-US" sz="1800" dirty="0"/>
          </a:p>
          <a:p>
            <a:r>
              <a:rPr lang="en-US" sz="1800" dirty="0"/>
              <a:t>OATH IS LOCATED ON THE BACK OF YOUR PROGRAM</a:t>
            </a:r>
          </a:p>
          <a:p>
            <a:endParaRPr lang="en-US" sz="1800" dirty="0"/>
          </a:p>
          <a:p>
            <a:r>
              <a:rPr lang="en-US" sz="1800" b="1" dirty="0"/>
              <a:t>Read ALOUD with conviction!</a:t>
            </a:r>
          </a:p>
          <a:p>
            <a:endParaRPr lang="en-US" sz="1800" dirty="0"/>
          </a:p>
          <a:p>
            <a:r>
              <a:rPr lang="en-US" sz="1800" dirty="0"/>
              <a:t>Dr. Scandalis will conclude the ceremony</a:t>
            </a:r>
          </a:p>
          <a:p>
            <a:endParaRPr lang="en-US" sz="1800" dirty="0"/>
          </a:p>
          <a:p>
            <a:r>
              <a:rPr lang="en-US" sz="1800" dirty="0"/>
              <a:t>The recessional will begin, platform party, faculty and then the students will file out of the theatre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55550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6293" y="1392936"/>
            <a:ext cx="7852219" cy="5062728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SILENCE YOUR CELLPHONE</a:t>
            </a:r>
          </a:p>
          <a:p>
            <a:endParaRPr lang="en-US" sz="1900" dirty="0"/>
          </a:p>
          <a:p>
            <a:r>
              <a:rPr lang="en-US" sz="1900" dirty="0"/>
              <a:t>Please refer to the website for proper attire suggestions: Professional dress.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Put the program as a tent over the seat.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Unbutton your white coat before being coated</a:t>
            </a:r>
          </a:p>
          <a:p>
            <a:endParaRPr lang="en-US" sz="1900" dirty="0"/>
          </a:p>
          <a:p>
            <a:r>
              <a:rPr lang="en-US" sz="1900" dirty="0"/>
              <a:t>When coated, put your arms straight back, low by your bum. Try not to turn around</a:t>
            </a:r>
          </a:p>
          <a:p>
            <a:endParaRPr lang="en-US" sz="1900" dirty="0"/>
          </a:p>
          <a:p>
            <a:r>
              <a:rPr lang="en-US" sz="1900" dirty="0"/>
              <a:t>Keep your personal belongings to a minimum, leave them with your family members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Wear shoes so you can navigate the stage stairs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Parking – tell family to arrive early to find parking – 3 lots:  Olive Garden, S. Naches Avenue, East Walnut Avenue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9340"/>
      </p:ext>
    </p:extLst>
  </p:cSld>
  <p:clrMapOvr>
    <a:masterClrMapping/>
  </p:clrMapOvr>
</p:sld>
</file>

<file path=ppt/theme/theme1.xml><?xml version="1.0" encoding="utf-8"?>
<a:theme xmlns:a="http://schemas.openxmlformats.org/drawingml/2006/main" name="PNWU Theme 1 2014">
  <a:themeElements>
    <a:clrScheme name="PNW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42A46"/>
      </a:accent1>
      <a:accent2>
        <a:srgbClr val="2F5D1F"/>
      </a:accent2>
      <a:accent3>
        <a:srgbClr val="669328"/>
      </a:accent3>
      <a:accent4>
        <a:srgbClr val="83A527"/>
      </a:accent4>
      <a:accent5>
        <a:srgbClr val="70B7DA"/>
      </a:accent5>
      <a:accent6>
        <a:srgbClr val="776798"/>
      </a:accent6>
      <a:hlink>
        <a:srgbClr val="0000FF"/>
      </a:hlink>
      <a:folHlink>
        <a:srgbClr val="800080"/>
      </a:folHlink>
    </a:clrScheme>
    <a:fontScheme name="Custom 1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721</Words>
  <Application>Microsoft Office PowerPoint</Application>
  <PresentationFormat>On-screen Show (4:3)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 Condensed</vt:lpstr>
      <vt:lpstr>Roboto Medium</vt:lpstr>
      <vt:lpstr>PNWU Theme 1 2014</vt:lpstr>
      <vt:lpstr>White Coat Ceremony Class of 2025 </vt:lpstr>
      <vt:lpstr> Arrive: 2:00 pm  </vt:lpstr>
      <vt:lpstr> Line Up: 2:45 pm </vt:lpstr>
      <vt:lpstr> Ceremony Begins: 3:00 pm </vt:lpstr>
      <vt:lpstr> Coating </vt:lpstr>
      <vt:lpstr>PowerPoint Presentation</vt:lpstr>
      <vt:lpstr>Exiting the Stage</vt:lpstr>
      <vt:lpstr>Ceremonial Oath:</vt:lpstr>
      <vt:lpstr>Tips</vt:lpstr>
      <vt:lpstr> </vt:lpstr>
      <vt:lpstr>Important Volunteers</vt:lpstr>
      <vt:lpstr>Congratulations </vt:lpstr>
    </vt:vector>
  </TitlesOfParts>
  <Company>Central 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 X User</dc:creator>
  <cp:lastModifiedBy>Meeting</cp:lastModifiedBy>
  <cp:revision>125</cp:revision>
  <cp:lastPrinted>2023-04-20T18:29:04Z</cp:lastPrinted>
  <dcterms:created xsi:type="dcterms:W3CDTF">2014-04-24T03:51:59Z</dcterms:created>
  <dcterms:modified xsi:type="dcterms:W3CDTF">2023-04-20T23:29:17Z</dcterms:modified>
</cp:coreProperties>
</file>