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495" r:id="rId2"/>
    <p:sldId id="543" r:id="rId3"/>
    <p:sldId id="544" r:id="rId4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ulton, Lori" initials="FL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EA930"/>
    <a:srgbClr val="7EA931"/>
    <a:srgbClr val="89C5E7"/>
    <a:srgbClr val="3F7928"/>
    <a:srgbClr val="2F5D1F"/>
    <a:srgbClr val="669328"/>
    <a:srgbClr val="00426E"/>
    <a:srgbClr val="786897"/>
    <a:srgbClr val="C10000"/>
    <a:srgbClr val="0042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F56B50-E5FC-4210-8351-1E523FC021B0}" v="3" dt="2022-08-31T14:27:36.1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78" autoAdjust="0"/>
    <p:restoredTop sz="94015" autoAdjust="0"/>
  </p:normalViewPr>
  <p:slideViewPr>
    <p:cSldViewPr snapToGrid="0" snapToObjects="1">
      <p:cViewPr varScale="1">
        <p:scale>
          <a:sx n="62" d="100"/>
          <a:sy n="62" d="100"/>
        </p:scale>
        <p:origin x="116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shier, Genevieve" userId="b3b4afc5-8d90-4bf4-90a7-600d7cfd320e" providerId="ADAL" clId="{96F56B50-E5FC-4210-8351-1E523FC021B0}"/>
    <pc:docChg chg="undo custSel modSld">
      <pc:chgData name="Doshier, Genevieve" userId="b3b4afc5-8d90-4bf4-90a7-600d7cfd320e" providerId="ADAL" clId="{96F56B50-E5FC-4210-8351-1E523FC021B0}" dt="2022-08-31T14:28:12.716" v="37" actId="20577"/>
      <pc:docMkLst>
        <pc:docMk/>
      </pc:docMkLst>
      <pc:sldChg chg="modSp mod">
        <pc:chgData name="Doshier, Genevieve" userId="b3b4afc5-8d90-4bf4-90a7-600d7cfd320e" providerId="ADAL" clId="{96F56B50-E5FC-4210-8351-1E523FC021B0}" dt="2022-08-31T14:28:12.716" v="37" actId="20577"/>
        <pc:sldMkLst>
          <pc:docMk/>
          <pc:sldMk cId="2809793538" sldId="495"/>
        </pc:sldMkLst>
        <pc:spChg chg="mod">
          <ac:chgData name="Doshier, Genevieve" userId="b3b4afc5-8d90-4bf4-90a7-600d7cfd320e" providerId="ADAL" clId="{96F56B50-E5FC-4210-8351-1E523FC021B0}" dt="2022-08-31T14:28:12.716" v="37" actId="20577"/>
          <ac:spMkLst>
            <pc:docMk/>
            <pc:sldMk cId="2809793538" sldId="495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2FFCF-F741-4D31-BED0-C9BF3C1E40FC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CC6E6-B70A-4184-8F94-521CBBFDE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4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0DD31-6120-4BE6-B67B-97E9D79DCA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53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0DD31-6120-4BE6-B67B-97E9D79DCA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37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2A54-4263-BA41-9BC3-E7CD5BBF5EF8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6C364-0AA5-BD4B-B9B6-5CCE44D39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4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2A54-4263-BA41-9BC3-E7CD5BBF5EF8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6C364-0AA5-BD4B-B9B6-5CCE44D39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2A54-4263-BA41-9BC3-E7CD5BBF5EF8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6C364-0AA5-BD4B-B9B6-5CCE44D39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24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2A54-4263-BA41-9BC3-E7CD5BBF5EF8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6C364-0AA5-BD4B-B9B6-5CCE44D39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331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ountains-01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542"/>
            <a:ext cx="9144000" cy="657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801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d-01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3518" y="6247291"/>
            <a:ext cx="9167518" cy="622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148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Rainbow-01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7932"/>
            <a:ext cx="9144000" cy="83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637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lt 3-01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145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Alt 1-01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657365"/>
            <a:ext cx="2354123" cy="1819095"/>
          </a:xfrm>
          <a:prstGeom prst="rect">
            <a:avLst/>
          </a:prstGeom>
        </p:spPr>
      </p:pic>
      <p:pic>
        <p:nvPicPr>
          <p:cNvPr id="7" name="Picture 6" descr="Alt 2-01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8992" y="2497158"/>
            <a:ext cx="3762295" cy="2907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95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219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rner-01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562196"/>
            <a:ext cx="9144000" cy="233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150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2A54-4263-BA41-9BC3-E7CD5BBF5EF8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6C364-0AA5-BD4B-B9B6-5CCE44D39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8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2A54-4263-BA41-9BC3-E7CD5BBF5EF8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6C364-0AA5-BD4B-B9B6-5CCE44D39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3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2A54-4263-BA41-9BC3-E7CD5BBF5EF8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6C364-0AA5-BD4B-B9B6-5CCE44D39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93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2A54-4263-BA41-9BC3-E7CD5BBF5EF8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6C364-0AA5-BD4B-B9B6-5CCE44D39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8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2A54-4263-BA41-9BC3-E7CD5BBF5EF8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6C364-0AA5-BD4B-B9B6-5CCE44D39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3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2A54-4263-BA41-9BC3-E7CD5BBF5EF8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6C364-0AA5-BD4B-B9B6-5CCE44D39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5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82A54-4263-BA41-9BC3-E7CD5BBF5EF8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6C364-0AA5-BD4B-B9B6-5CCE44D39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6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3" r:id="rId13"/>
    <p:sldLayoutId id="2147483664" r:id="rId14"/>
    <p:sldLayoutId id="2147483665" r:id="rId15"/>
    <p:sldLayoutId id="2147483666" r:id="rId16"/>
    <p:sldLayoutId id="214748366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sp.pnwu.edu/SelfService/Home/LogIn?ReturnUrl=%2FSelfService%2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" y="369960"/>
            <a:ext cx="6721453" cy="640693"/>
          </a:xfrm>
          <a:prstGeom prst="rect">
            <a:avLst/>
          </a:prstGeom>
          <a:solidFill>
            <a:srgbClr val="0042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16394"/>
            <a:ext cx="7258929" cy="541606"/>
          </a:xfrm>
          <a:prstGeom prst="rect">
            <a:avLst/>
          </a:prstGeom>
          <a:solidFill>
            <a:srgbClr val="0042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58928" y="6316394"/>
            <a:ext cx="1885071" cy="541606"/>
          </a:xfrm>
          <a:prstGeom prst="rect">
            <a:avLst/>
          </a:prstGeom>
          <a:solidFill>
            <a:srgbClr val="7EA93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884" y="427861"/>
            <a:ext cx="8229600" cy="943155"/>
          </a:xfrm>
          <a:noFill/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How to make a payment in Self-Service</a:t>
            </a:r>
            <a:br>
              <a:rPr lang="en-US" sz="2800" dirty="0">
                <a:latin typeface="Roboto Medium" panose="02000000000000000000" pitchFamily="2" charset="0"/>
                <a:ea typeface="Roboto Medium" panose="02000000000000000000" pitchFamily="2" charset="0"/>
              </a:rPr>
            </a:br>
            <a:endParaRPr lang="en-US" sz="28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01978" y="6402531"/>
            <a:ext cx="1909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PNWU.edu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1262" y="6344758"/>
            <a:ext cx="3457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LEARN. CARE. COMMUNITY.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6721452" y="387538"/>
            <a:ext cx="2300939" cy="65311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1262" y="1371016"/>
            <a:ext cx="826761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 can make a payment online in PowerCAMPUS Self-Service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Choose the 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Bank Account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option for no fee (PNWU pays the small fee)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Choosing the 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debit or credit card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option incurs a fee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1261" y="2531517"/>
            <a:ext cx="844526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hlinkClick r:id="rId4"/>
              </a:rPr>
              <a:t>Log in </a:t>
            </a:r>
            <a:r>
              <a:rPr lang="en-US" sz="220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hlinkClick r:id="rId4"/>
              </a:rPr>
              <a:t>to Self-Service and 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hlinkClick r:id="rId4"/>
              </a:rPr>
              <a:t>get started!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(&lt;- Click)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Navigate to the </a:t>
            </a:r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“Finances”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tab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Click on the </a:t>
            </a:r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“Balance”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hyperlink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Select the </a:t>
            </a:r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“Period”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(semester) you want to pay for and the </a:t>
            </a:r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“View”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of what you want to see (usually  </a:t>
            </a:r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“Balance Summary”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On the lower left side, enter a dollar figure in the </a:t>
            </a:r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“Amount”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field, click </a:t>
            </a:r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“Make a Payment”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Don’t worry about the “Apply Payment To” field; that drop-down menu is blank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The Payment Information pop-up window will appear; enter your bank account information and select “Continue”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93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/>
          <p:nvPr/>
        </p:nvPicPr>
        <p:blipFill rotWithShape="1">
          <a:blip r:embed="rId3"/>
          <a:srcRect l="-480" t="9763" b="32988"/>
          <a:stretch/>
        </p:blipFill>
        <p:spPr bwMode="auto">
          <a:xfrm>
            <a:off x="271263" y="1130060"/>
            <a:ext cx="8484548" cy="509821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-1" y="369960"/>
            <a:ext cx="6721453" cy="640693"/>
          </a:xfrm>
          <a:prstGeom prst="rect">
            <a:avLst/>
          </a:prstGeom>
          <a:solidFill>
            <a:srgbClr val="0042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16394"/>
            <a:ext cx="7258929" cy="541606"/>
          </a:xfrm>
          <a:prstGeom prst="rect">
            <a:avLst/>
          </a:prstGeom>
          <a:solidFill>
            <a:srgbClr val="0042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58928" y="6316394"/>
            <a:ext cx="1885071" cy="541606"/>
          </a:xfrm>
          <a:prstGeom prst="rect">
            <a:avLst/>
          </a:prstGeom>
          <a:solidFill>
            <a:srgbClr val="7EA93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884" y="427861"/>
            <a:ext cx="8229600" cy="943155"/>
          </a:xfrm>
          <a:noFill/>
        </p:spPr>
        <p:txBody>
          <a:bodyPr>
            <a:noAutofit/>
          </a:bodyPr>
          <a:lstStyle/>
          <a:p>
            <a:pPr algn="l"/>
            <a:r>
              <a:rPr lang="en-US" sz="3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Screen shots of Self-Service</a:t>
            </a:r>
            <a:br>
              <a:rPr lang="en-US" sz="3000" dirty="0">
                <a:latin typeface="Roboto Medium" panose="02000000000000000000" pitchFamily="2" charset="0"/>
                <a:ea typeface="Roboto Medium" panose="02000000000000000000" pitchFamily="2" charset="0"/>
              </a:rPr>
            </a:br>
            <a:endParaRPr lang="en-US" sz="30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01978" y="6402531"/>
            <a:ext cx="1909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PNWU.edu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1262" y="6404010"/>
            <a:ext cx="3324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LEARN. CARE. COMMUNITY.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6721452" y="387538"/>
            <a:ext cx="2300939" cy="653118"/>
          </a:xfrm>
          <a:prstGeom prst="rect">
            <a:avLst/>
          </a:prstGeom>
        </p:spPr>
      </p:pic>
      <p:sp>
        <p:nvSpPr>
          <p:cNvPr id="4" name="Down Arrow 3"/>
          <p:cNvSpPr/>
          <p:nvPr/>
        </p:nvSpPr>
        <p:spPr>
          <a:xfrm>
            <a:off x="1475117" y="1371016"/>
            <a:ext cx="198408" cy="561301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0" y="2139352"/>
            <a:ext cx="333918" cy="215660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0" y="2733138"/>
            <a:ext cx="333918" cy="215660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-1" y="5549662"/>
            <a:ext cx="333918" cy="215660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0" y="5891843"/>
            <a:ext cx="333918" cy="215660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Bent-Up Arrow 6"/>
          <p:cNvSpPr/>
          <p:nvPr/>
        </p:nvSpPr>
        <p:spPr>
          <a:xfrm rot="5400000">
            <a:off x="-406117" y="3668340"/>
            <a:ext cx="1184697" cy="372464"/>
          </a:xfrm>
          <a:prstGeom prst="bentUpArrow">
            <a:avLst>
              <a:gd name="adj1" fmla="val 27098"/>
              <a:gd name="adj2" fmla="val 25000"/>
              <a:gd name="adj3" fmla="val 2227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0" y="3154394"/>
            <a:ext cx="333918" cy="21566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39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/>
          <a:srcRect l="24479" t="8269" r="25104"/>
          <a:stretch/>
        </p:blipFill>
        <p:spPr bwMode="auto">
          <a:xfrm>
            <a:off x="497150" y="443883"/>
            <a:ext cx="7945514" cy="54139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Left Arrow 2"/>
          <p:cNvSpPr/>
          <p:nvPr/>
        </p:nvSpPr>
        <p:spPr>
          <a:xfrm>
            <a:off x="3471170" y="3080551"/>
            <a:ext cx="470516" cy="239698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4502" y="1722268"/>
            <a:ext cx="1020932" cy="1597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08372" y="1660124"/>
            <a:ext cx="355107" cy="221942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02063" y="1815405"/>
            <a:ext cx="3027285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This is the payment screen.  </a:t>
            </a:r>
            <a:r>
              <a:rPr lang="en-US" sz="1400" b="1" dirty="0">
                <a:solidFill>
                  <a:srgbClr val="FF0000"/>
                </a:solidFill>
              </a:rPr>
              <a:t>Disregard that it says “Application Fee”</a:t>
            </a:r>
            <a:r>
              <a:rPr lang="en-US" sz="1400" dirty="0"/>
              <a:t>—we cannot change the wording.  Any payment you make will go directly toward your balance owed on your PNWU student account.</a:t>
            </a:r>
          </a:p>
        </p:txBody>
      </p:sp>
    </p:spTree>
    <p:extLst>
      <p:ext uri="{BB962C8B-B14F-4D97-AF65-F5344CB8AC3E}">
        <p14:creationId xmlns:p14="http://schemas.microsoft.com/office/powerpoint/2010/main" val="4058414116"/>
      </p:ext>
    </p:extLst>
  </p:cSld>
  <p:clrMapOvr>
    <a:masterClrMapping/>
  </p:clrMapOvr>
</p:sld>
</file>

<file path=ppt/theme/theme1.xml><?xml version="1.0" encoding="utf-8"?>
<a:theme xmlns:a="http://schemas.openxmlformats.org/drawingml/2006/main" name="PNWU Theme 1 2014">
  <a:themeElements>
    <a:clrScheme name="PNW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42A46"/>
      </a:accent1>
      <a:accent2>
        <a:srgbClr val="2F5D1F"/>
      </a:accent2>
      <a:accent3>
        <a:srgbClr val="669328"/>
      </a:accent3>
      <a:accent4>
        <a:srgbClr val="83A527"/>
      </a:accent4>
      <a:accent5>
        <a:srgbClr val="70B7DA"/>
      </a:accent5>
      <a:accent6>
        <a:srgbClr val="77679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8803</TotalTime>
  <Words>216</Words>
  <Application>Microsoft Office PowerPoint</Application>
  <PresentationFormat>On-screen Show (4:3)</PresentationFormat>
  <Paragraphs>19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Roboto</vt:lpstr>
      <vt:lpstr>Roboto Medium</vt:lpstr>
      <vt:lpstr>Wingdings</vt:lpstr>
      <vt:lpstr>PNWU Theme 1 2014</vt:lpstr>
      <vt:lpstr>How to make a payment in Self-Service </vt:lpstr>
      <vt:lpstr>Screen shots of Self-Service </vt:lpstr>
      <vt:lpstr>PowerPoint Presentation</vt:lpstr>
    </vt:vector>
  </TitlesOfParts>
  <Company>Central Washington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 X User</dc:creator>
  <cp:lastModifiedBy>Doshier, Genevieve</cp:lastModifiedBy>
  <cp:revision>534</cp:revision>
  <cp:lastPrinted>2014-11-04T17:41:36Z</cp:lastPrinted>
  <dcterms:created xsi:type="dcterms:W3CDTF">2014-04-24T03:51:59Z</dcterms:created>
  <dcterms:modified xsi:type="dcterms:W3CDTF">2022-08-31T14:28:18Z</dcterms:modified>
</cp:coreProperties>
</file>