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0"/>
  </p:notesMasterIdLst>
  <p:sldIdLst>
    <p:sldId id="257" r:id="rId2"/>
    <p:sldId id="291" r:id="rId3"/>
    <p:sldId id="286" r:id="rId4"/>
    <p:sldId id="285" r:id="rId5"/>
    <p:sldId id="266" r:id="rId6"/>
    <p:sldId id="309" r:id="rId7"/>
    <p:sldId id="267" r:id="rId8"/>
    <p:sldId id="270" r:id="rId9"/>
    <p:sldId id="271" r:id="rId10"/>
    <p:sldId id="272" r:id="rId11"/>
    <p:sldId id="301" r:id="rId12"/>
    <p:sldId id="273" r:id="rId13"/>
    <p:sldId id="310" r:id="rId14"/>
    <p:sldId id="303" r:id="rId15"/>
    <p:sldId id="302" r:id="rId16"/>
    <p:sldId id="305" r:id="rId17"/>
    <p:sldId id="304" r:id="rId18"/>
    <p:sldId id="307" r:id="rId19"/>
    <p:sldId id="308" r:id="rId20"/>
    <p:sldId id="306" r:id="rId21"/>
    <p:sldId id="298" r:id="rId22"/>
    <p:sldId id="274" r:id="rId23"/>
    <p:sldId id="290" r:id="rId24"/>
    <p:sldId id="275" r:id="rId25"/>
    <p:sldId id="276" r:id="rId26"/>
    <p:sldId id="277" r:id="rId27"/>
    <p:sldId id="278" r:id="rId28"/>
    <p:sldId id="279" r:id="rId29"/>
    <p:sldId id="296" r:id="rId30"/>
    <p:sldId id="281" r:id="rId31"/>
    <p:sldId id="282" r:id="rId32"/>
    <p:sldId id="294" r:id="rId33"/>
    <p:sldId id="292" r:id="rId34"/>
    <p:sldId id="295" r:id="rId35"/>
    <p:sldId id="297" r:id="rId36"/>
    <p:sldId id="283" r:id="rId37"/>
    <p:sldId id="300" r:id="rId38"/>
    <p:sldId id="284" r:id="rId39"/>
  </p:sldIdLst>
  <p:sldSz cx="12192000" cy="6858000"/>
  <p:notesSz cx="6950075" cy="92360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2" autoAdjust="0"/>
    <p:restoredTop sz="66283" autoAdjust="0"/>
  </p:normalViewPr>
  <p:slideViewPr>
    <p:cSldViewPr snapToGrid="0" snapToObjects="1">
      <p:cViewPr varScale="1">
        <p:scale>
          <a:sx n="48" d="100"/>
          <a:sy n="48" d="100"/>
        </p:scale>
        <p:origin x="678" y="48"/>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1804"/>
          </a:xfrm>
          <a:prstGeom prst="rect">
            <a:avLst/>
          </a:prstGeom>
        </p:spPr>
        <p:txBody>
          <a:bodyPr vert="horz" lIns="92492" tIns="46246" rIns="92492" bIns="46246" rtlCol="0"/>
          <a:lstStyle>
            <a:lvl1pPr algn="l">
              <a:defRPr sz="1200"/>
            </a:lvl1pPr>
          </a:lstStyle>
          <a:p>
            <a:endParaRPr lang="en-US"/>
          </a:p>
        </p:txBody>
      </p:sp>
      <p:sp>
        <p:nvSpPr>
          <p:cNvPr id="3" name="Date Placeholder 2"/>
          <p:cNvSpPr>
            <a:spLocks noGrp="1"/>
          </p:cNvSpPr>
          <p:nvPr>
            <p:ph type="dt" idx="1"/>
          </p:nvPr>
        </p:nvSpPr>
        <p:spPr>
          <a:xfrm>
            <a:off x="3936768" y="0"/>
            <a:ext cx="3011699" cy="461804"/>
          </a:xfrm>
          <a:prstGeom prst="rect">
            <a:avLst/>
          </a:prstGeom>
        </p:spPr>
        <p:txBody>
          <a:bodyPr vert="horz" lIns="92492" tIns="46246" rIns="92492" bIns="46246" rtlCol="0"/>
          <a:lstStyle>
            <a:lvl1pPr algn="r">
              <a:defRPr sz="1200"/>
            </a:lvl1pPr>
          </a:lstStyle>
          <a:p>
            <a:fld id="{A84C6215-73D6-452F-A220-96413AA18F63}" type="datetimeFigureOut">
              <a:rPr lang="en-US" smtClean="0"/>
              <a:t>7/18/2017</a:t>
            </a:fld>
            <a:endParaRPr lang="en-US"/>
          </a:p>
        </p:txBody>
      </p:sp>
      <p:sp>
        <p:nvSpPr>
          <p:cNvPr id="4" name="Slide Image Placeholder 3"/>
          <p:cNvSpPr>
            <a:spLocks noGrp="1" noRot="1" noChangeAspect="1"/>
          </p:cNvSpPr>
          <p:nvPr>
            <p:ph type="sldImg" idx="2"/>
          </p:nvPr>
        </p:nvSpPr>
        <p:spPr>
          <a:xfrm>
            <a:off x="396875" y="692150"/>
            <a:ext cx="6156325" cy="3463925"/>
          </a:xfrm>
          <a:prstGeom prst="rect">
            <a:avLst/>
          </a:prstGeom>
          <a:noFill/>
          <a:ln w="12700">
            <a:solidFill>
              <a:prstClr val="black"/>
            </a:solidFill>
          </a:ln>
        </p:spPr>
        <p:txBody>
          <a:bodyPr vert="horz" lIns="92492" tIns="46246" rIns="92492" bIns="46246" rtlCol="0" anchor="ctr"/>
          <a:lstStyle/>
          <a:p>
            <a:endParaRPr lang="en-US"/>
          </a:p>
        </p:txBody>
      </p:sp>
      <p:sp>
        <p:nvSpPr>
          <p:cNvPr id="5" name="Notes Placeholder 4"/>
          <p:cNvSpPr>
            <a:spLocks noGrp="1"/>
          </p:cNvSpPr>
          <p:nvPr>
            <p:ph type="body" sz="quarter" idx="3"/>
          </p:nvPr>
        </p:nvSpPr>
        <p:spPr>
          <a:xfrm>
            <a:off x="695008" y="4387136"/>
            <a:ext cx="5560060" cy="4156234"/>
          </a:xfrm>
          <a:prstGeom prst="rect">
            <a:avLst/>
          </a:prstGeom>
        </p:spPr>
        <p:txBody>
          <a:bodyPr vert="horz" lIns="92492" tIns="46246" rIns="92492" bIns="46246"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772668"/>
            <a:ext cx="3011699" cy="461804"/>
          </a:xfrm>
          <a:prstGeom prst="rect">
            <a:avLst/>
          </a:prstGeom>
        </p:spPr>
        <p:txBody>
          <a:bodyPr vert="horz" lIns="92492" tIns="46246" rIns="92492" bIns="46246" rtlCol="0" anchor="b"/>
          <a:lstStyle>
            <a:lvl1pPr algn="l">
              <a:defRPr sz="1200"/>
            </a:lvl1pPr>
          </a:lstStyle>
          <a:p>
            <a:endParaRPr lang="en-US"/>
          </a:p>
        </p:txBody>
      </p:sp>
      <p:sp>
        <p:nvSpPr>
          <p:cNvPr id="7" name="Slide Number Placeholder 6"/>
          <p:cNvSpPr>
            <a:spLocks noGrp="1"/>
          </p:cNvSpPr>
          <p:nvPr>
            <p:ph type="sldNum" sz="quarter" idx="5"/>
          </p:nvPr>
        </p:nvSpPr>
        <p:spPr>
          <a:xfrm>
            <a:off x="3936768" y="8772668"/>
            <a:ext cx="3011699" cy="461804"/>
          </a:xfrm>
          <a:prstGeom prst="rect">
            <a:avLst/>
          </a:prstGeom>
        </p:spPr>
        <p:txBody>
          <a:bodyPr vert="horz" lIns="92492" tIns="46246" rIns="92492" bIns="46246" rtlCol="0" anchor="b"/>
          <a:lstStyle>
            <a:lvl1pPr algn="r">
              <a:defRPr sz="1200"/>
            </a:lvl1pPr>
          </a:lstStyle>
          <a:p>
            <a:fld id="{BC8A0FA5-90B7-4ABB-8997-EE079D5C5307}" type="slidenum">
              <a:rPr lang="en-US" smtClean="0"/>
              <a:t>‹#›</a:t>
            </a:fld>
            <a:endParaRPr lang="en-US"/>
          </a:p>
        </p:txBody>
      </p:sp>
    </p:spTree>
    <p:extLst>
      <p:ext uri="{BB962C8B-B14F-4D97-AF65-F5344CB8AC3E}">
        <p14:creationId xmlns:p14="http://schemas.microsoft.com/office/powerpoint/2010/main" val="33409062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692150"/>
            <a:ext cx="6156325" cy="3463925"/>
          </a:xfrm>
        </p:spPr>
      </p:sp>
      <p:sp>
        <p:nvSpPr>
          <p:cNvPr id="3" name="Notes Placeholder 2"/>
          <p:cNvSpPr>
            <a:spLocks noGrp="1"/>
          </p:cNvSpPr>
          <p:nvPr>
            <p:ph type="body" idx="1"/>
          </p:nvPr>
        </p:nvSpPr>
        <p:spPr/>
        <p:txBody>
          <a:bodyPr/>
          <a:lstStyle/>
          <a:p>
            <a:r>
              <a:rPr lang="en-US" dirty="0" smtClean="0"/>
              <a:t>Primarily focused on PNWU OMS Year 3 and 4</a:t>
            </a:r>
          </a:p>
          <a:p>
            <a:r>
              <a:rPr lang="en-US" dirty="0" smtClean="0"/>
              <a:t>But can translate to all health care student training</a:t>
            </a:r>
          </a:p>
          <a:p>
            <a:endParaRPr lang="en-US" dirty="0"/>
          </a:p>
        </p:txBody>
      </p:sp>
      <p:sp>
        <p:nvSpPr>
          <p:cNvPr id="4" name="Slide Number Placeholder 3"/>
          <p:cNvSpPr>
            <a:spLocks noGrp="1"/>
          </p:cNvSpPr>
          <p:nvPr>
            <p:ph type="sldNum" sz="quarter" idx="10"/>
          </p:nvPr>
        </p:nvSpPr>
        <p:spPr/>
        <p:txBody>
          <a:bodyPr/>
          <a:lstStyle/>
          <a:p>
            <a:fld id="{BC8A0FA5-90B7-4ABB-8997-EE079D5C5307}" type="slidenum">
              <a:rPr lang="en-US" smtClean="0"/>
              <a:t>1</a:t>
            </a:fld>
            <a:endParaRPr lang="en-US" dirty="0"/>
          </a:p>
        </p:txBody>
      </p:sp>
    </p:spTree>
    <p:extLst>
      <p:ext uri="{BB962C8B-B14F-4D97-AF65-F5344CB8AC3E}">
        <p14:creationId xmlns:p14="http://schemas.microsoft.com/office/powerpoint/2010/main" val="30148485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692150"/>
            <a:ext cx="6156325" cy="3463925"/>
          </a:xfrm>
        </p:spPr>
      </p:sp>
      <p:sp>
        <p:nvSpPr>
          <p:cNvPr id="3" name="Notes Placeholder 2"/>
          <p:cNvSpPr>
            <a:spLocks noGrp="1"/>
          </p:cNvSpPr>
          <p:nvPr>
            <p:ph type="body" idx="1"/>
          </p:nvPr>
        </p:nvSpPr>
        <p:spPr/>
        <p:txBody>
          <a:bodyPr/>
          <a:lstStyle/>
          <a:p>
            <a:r>
              <a:rPr lang="en-US" altLang="en-US" dirty="0"/>
              <a:t>Educating learners to appropriately, yet efficiently, address the emotional, psychological, and social elements of patient care is challenging in a busy clinical practice. A faculty development program in general internal medicine produced a mnemonic that can provide helpful structure and guidance for both the clinician and the learner in addressing the psychosocial elements of patient care. The CAARE MORE mnemonic (Box C) reminds the preceptor to focus on connecting personally with the student, to then both ask psychosocial questions and assess the student’s attitudes and skills, to role-model appropriate skills and attitudes, and to establish a safe learning environment. Other important elements are working on management strategies for psychosocial issues, observing the trainees affect and behavior, providing reflective feedback, and providing both educational resources and best evidence. This memory tool can help guide the preceptor in remembering key tasks and steps in teaching care of psychosocial issues. </a:t>
            </a:r>
          </a:p>
        </p:txBody>
      </p:sp>
      <p:sp>
        <p:nvSpPr>
          <p:cNvPr id="4" name="Slide Number Placeholder 3"/>
          <p:cNvSpPr>
            <a:spLocks noGrp="1"/>
          </p:cNvSpPr>
          <p:nvPr>
            <p:ph type="sldNum" sz="quarter" idx="10"/>
          </p:nvPr>
        </p:nvSpPr>
        <p:spPr/>
        <p:txBody>
          <a:bodyPr/>
          <a:lstStyle/>
          <a:p>
            <a:fld id="{BC8A0FA5-90B7-4ABB-8997-EE079D5C5307}" type="slidenum">
              <a:rPr lang="en-US" smtClean="0"/>
              <a:t>18</a:t>
            </a:fld>
            <a:endParaRPr lang="en-US"/>
          </a:p>
        </p:txBody>
      </p:sp>
    </p:spTree>
    <p:extLst>
      <p:ext uri="{BB962C8B-B14F-4D97-AF65-F5344CB8AC3E}">
        <p14:creationId xmlns:p14="http://schemas.microsoft.com/office/powerpoint/2010/main" val="28015721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692150"/>
            <a:ext cx="6156325" cy="3463925"/>
          </a:xfrm>
        </p:spPr>
      </p:sp>
      <p:sp>
        <p:nvSpPr>
          <p:cNvPr id="3" name="Notes Placeholder 2"/>
          <p:cNvSpPr>
            <a:spLocks noGrp="1"/>
          </p:cNvSpPr>
          <p:nvPr>
            <p:ph type="body" idx="1"/>
          </p:nvPr>
        </p:nvSpPr>
        <p:spPr/>
        <p:txBody>
          <a:bodyPr/>
          <a:lstStyle/>
          <a:p>
            <a:r>
              <a:rPr lang="en-US" altLang="en-US" dirty="0"/>
              <a:t>While knowledge and analytic thinking processes can be taught either in the examination room or separately in a precepting encounter, hands-on skills involving physical examination or procedural interventions require the preceptors’ presence in the patient room, demonstration, supervision, and feedback. “Activated demonstration” has been described as one way for a preceptor to maximize the educational value of a demonstration and provide the student with more than just a passive experience. Activated demonstration begins with determination of the student’s relevant knowledge and what the student should learn from the demonstration. The preceptor then provides clear guidance as to what the student should do during the skill demonstration, including discussions with and examination of the patient. After the skill demonstration, the preceptor discuss learning points with the student and set an agenda for future learning opportunities. This approach emphasizes assessment of and addressing the learner’s individual needs in order to maximize the educational value of the teaching encounter. </a:t>
            </a:r>
          </a:p>
        </p:txBody>
      </p:sp>
      <p:sp>
        <p:nvSpPr>
          <p:cNvPr id="4" name="Slide Number Placeholder 3"/>
          <p:cNvSpPr>
            <a:spLocks noGrp="1"/>
          </p:cNvSpPr>
          <p:nvPr>
            <p:ph type="sldNum" sz="quarter" idx="10"/>
          </p:nvPr>
        </p:nvSpPr>
        <p:spPr/>
        <p:txBody>
          <a:bodyPr/>
          <a:lstStyle/>
          <a:p>
            <a:fld id="{BC8A0FA5-90B7-4ABB-8997-EE079D5C5307}" type="slidenum">
              <a:rPr lang="en-US" smtClean="0"/>
              <a:t>19</a:t>
            </a:fld>
            <a:endParaRPr lang="en-US"/>
          </a:p>
        </p:txBody>
      </p:sp>
    </p:spTree>
    <p:extLst>
      <p:ext uri="{BB962C8B-B14F-4D97-AF65-F5344CB8AC3E}">
        <p14:creationId xmlns:p14="http://schemas.microsoft.com/office/powerpoint/2010/main" val="36380331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692150"/>
            <a:ext cx="6156325" cy="3463925"/>
          </a:xfrm>
        </p:spPr>
      </p:sp>
      <p:sp>
        <p:nvSpPr>
          <p:cNvPr id="3" name="Notes Placeholder 2"/>
          <p:cNvSpPr>
            <a:spLocks noGrp="1"/>
          </p:cNvSpPr>
          <p:nvPr>
            <p:ph type="body" idx="1"/>
          </p:nvPr>
        </p:nvSpPr>
        <p:spPr/>
        <p:txBody>
          <a:bodyPr/>
          <a:lstStyle/>
          <a:p>
            <a:r>
              <a:rPr lang="en-US" altLang="en-US" dirty="0"/>
              <a:t>Most clinical teaching methods focus on a critical-thinking discussion between the student and preceptor, and at least a brief exploration of diagnostic or management options. In contrast, the “Aunt Minnie” has been described as a way to educationally employ the value of pattern recognition in clinical practice. </a:t>
            </a:r>
          </a:p>
          <a:p>
            <a:endParaRPr lang="en-US" altLang="en-US" b="1" dirty="0"/>
          </a:p>
          <a:p>
            <a:r>
              <a:rPr lang="en-US" altLang="en-US" b="1" dirty="0"/>
              <a:t>So named for the principle that “If the lady across the street</a:t>
            </a:r>
            <a:r>
              <a:rPr lang="en-US" altLang="en-US" b="1" baseline="30000" dirty="0"/>
              <a:t> </a:t>
            </a:r>
            <a:r>
              <a:rPr lang="en-US" altLang="en-US" b="1" dirty="0"/>
              <a:t>walks like your Aunt Minnie and dresses like your Aunt Minnie,</a:t>
            </a:r>
            <a:r>
              <a:rPr lang="en-US" altLang="en-US" b="1" baseline="30000" dirty="0"/>
              <a:t> </a:t>
            </a:r>
            <a:r>
              <a:rPr lang="en-US" altLang="en-US" b="1" dirty="0"/>
              <a:t>she probably is your Aunt Minnie”, this approach has been advocated actually representing the typical approach applied by most clinicians for common ambulatory problems. </a:t>
            </a:r>
          </a:p>
          <a:p>
            <a:endParaRPr lang="en-US" altLang="en-US" dirty="0"/>
          </a:p>
        </p:txBody>
      </p:sp>
      <p:sp>
        <p:nvSpPr>
          <p:cNvPr id="4" name="Slide Number Placeholder 3"/>
          <p:cNvSpPr>
            <a:spLocks noGrp="1"/>
          </p:cNvSpPr>
          <p:nvPr>
            <p:ph type="sldNum" sz="quarter" idx="10"/>
          </p:nvPr>
        </p:nvSpPr>
        <p:spPr/>
        <p:txBody>
          <a:bodyPr/>
          <a:lstStyle/>
          <a:p>
            <a:fld id="{BC8A0FA5-90B7-4ABB-8997-EE079D5C5307}" type="slidenum">
              <a:rPr lang="en-US" smtClean="0"/>
              <a:t>20</a:t>
            </a:fld>
            <a:endParaRPr lang="en-US"/>
          </a:p>
        </p:txBody>
      </p:sp>
    </p:spTree>
    <p:extLst>
      <p:ext uri="{BB962C8B-B14F-4D97-AF65-F5344CB8AC3E}">
        <p14:creationId xmlns:p14="http://schemas.microsoft.com/office/powerpoint/2010/main" val="24618097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692150"/>
            <a:ext cx="6156325" cy="3463925"/>
          </a:xfrm>
        </p:spPr>
      </p:sp>
      <p:sp>
        <p:nvSpPr>
          <p:cNvPr id="3" name="Notes Placeholder 2"/>
          <p:cNvSpPr>
            <a:spLocks noGrp="1"/>
          </p:cNvSpPr>
          <p:nvPr>
            <p:ph type="body" idx="1"/>
          </p:nvPr>
        </p:nvSpPr>
        <p:spPr/>
        <p:txBody>
          <a:bodyPr/>
          <a:lstStyle/>
          <a:p>
            <a:endParaRPr lang="en-US" dirty="0" smtClean="0"/>
          </a:p>
          <a:p>
            <a:endParaRPr lang="en-US" dirty="0"/>
          </a:p>
        </p:txBody>
      </p:sp>
      <p:sp>
        <p:nvSpPr>
          <p:cNvPr id="4" name="Slide Number Placeholder 3"/>
          <p:cNvSpPr>
            <a:spLocks noGrp="1"/>
          </p:cNvSpPr>
          <p:nvPr>
            <p:ph type="sldNum" sz="quarter" idx="10"/>
          </p:nvPr>
        </p:nvSpPr>
        <p:spPr/>
        <p:txBody>
          <a:bodyPr/>
          <a:lstStyle/>
          <a:p>
            <a:fld id="{BC8A0FA5-90B7-4ABB-8997-EE079D5C5307}" type="slidenum">
              <a:rPr lang="en-US" smtClean="0"/>
              <a:t>21</a:t>
            </a:fld>
            <a:endParaRPr lang="en-US"/>
          </a:p>
        </p:txBody>
      </p:sp>
    </p:spTree>
    <p:extLst>
      <p:ext uri="{BB962C8B-B14F-4D97-AF65-F5344CB8AC3E}">
        <p14:creationId xmlns:p14="http://schemas.microsoft.com/office/powerpoint/2010/main" val="34148882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692150"/>
            <a:ext cx="6156325" cy="3463925"/>
          </a:xfrm>
        </p:spPr>
      </p:sp>
      <p:sp>
        <p:nvSpPr>
          <p:cNvPr id="3" name="Notes Placeholder 2"/>
          <p:cNvSpPr>
            <a:spLocks noGrp="1"/>
          </p:cNvSpPr>
          <p:nvPr>
            <p:ph type="body" idx="1"/>
          </p:nvPr>
        </p:nvSpPr>
        <p:spPr/>
        <p:txBody>
          <a:bodyPr/>
          <a:lstStyle/>
          <a:p>
            <a:pPr defTabSz="924916">
              <a:defRPr/>
            </a:pPr>
            <a:r>
              <a:rPr lang="en-US" altLang="en-US" b="1" dirty="0"/>
              <a:t>Before deciding what strategy to use and when, it is important to assess both the student and the clinical day and decide on an overall approach for the day at hand. </a:t>
            </a:r>
          </a:p>
          <a:p>
            <a:pPr marL="173422" indent="-173422">
              <a:buFont typeface="Arial" panose="020B0604020202020204" pitchFamily="34" charset="0"/>
              <a:buChar char="•"/>
              <a:defRPr/>
            </a:pPr>
            <a:endParaRPr lang="en-US" sz="1400" dirty="0"/>
          </a:p>
          <a:p>
            <a:pPr marL="173422" indent="-173422">
              <a:buFont typeface="Arial" panose="020B0604020202020204" pitchFamily="34" charset="0"/>
              <a:buChar char="•"/>
              <a:defRPr/>
            </a:pPr>
            <a:r>
              <a:rPr lang="en-US" sz="1400" dirty="0"/>
              <a:t>Starting a day of clinical teaching with a review of upcoming patients and likely diagnoses can help with setting expectations for the student and the clinical staff, and planning for efficient use of time.</a:t>
            </a:r>
          </a:p>
          <a:p>
            <a:pPr marL="173422" indent="-173422">
              <a:buFont typeface="Arial" panose="020B0604020202020204" pitchFamily="34" charset="0"/>
              <a:buChar char="•"/>
              <a:defRPr/>
            </a:pPr>
            <a:r>
              <a:rPr lang="en-US" sz="1400" dirty="0"/>
              <a:t>Is the day expected to be busy or light? Which scheduled patients are well-established, or returning for follow-up on specific concerns, and perhaps more likely to want their visit to be mainly with their physician? </a:t>
            </a:r>
          </a:p>
          <a:p>
            <a:pPr marL="173422" indent="-173422">
              <a:buFont typeface="Arial" panose="020B0604020202020204" pitchFamily="34" charset="0"/>
              <a:buChar char="•"/>
              <a:defRPr/>
            </a:pPr>
            <a:r>
              <a:rPr lang="en-US" sz="1400" dirty="0"/>
              <a:t>Which patients are new, to the clinic or to the physician, and so perhaps more likely to provide an opportunity for the student to have a “fresh start” on a clinical problem? </a:t>
            </a:r>
          </a:p>
          <a:p>
            <a:pPr marL="173422" indent="-173422">
              <a:buFont typeface="Arial" panose="020B0604020202020204" pitchFamily="34" charset="0"/>
              <a:buChar char="•"/>
              <a:defRPr/>
            </a:pPr>
            <a:r>
              <a:rPr lang="en-US" sz="1400" dirty="0"/>
              <a:t>Which patients are likely to have diagnoses new to the student, or diagnoses the student would benefit from seeing for the first time? </a:t>
            </a:r>
          </a:p>
          <a:p>
            <a:pPr marL="173422" indent="-173422">
              <a:buFont typeface="Arial" panose="020B0604020202020204" pitchFamily="34" charset="0"/>
              <a:buChar char="•"/>
              <a:defRPr/>
            </a:pPr>
            <a:endParaRPr lang="en-US" sz="1400" dirty="0"/>
          </a:p>
          <a:p>
            <a:pPr>
              <a:defRPr/>
            </a:pPr>
            <a:r>
              <a:rPr lang="en-US" sz="1400" b="1" u="sng" dirty="0"/>
              <a:t>Negotiating expectations and a precepting plan with the student is also important. </a:t>
            </a:r>
          </a:p>
          <a:p>
            <a:pPr marL="173422" indent="-173422">
              <a:buFont typeface="Arial" panose="020B0604020202020204" pitchFamily="34" charset="0"/>
              <a:buChar char="•"/>
              <a:defRPr/>
            </a:pPr>
            <a:r>
              <a:rPr lang="en-US" sz="1400" dirty="0"/>
              <a:t>Is it important for the student to be involved, at some level, in all the patient visits of the day, even if much of this is simply shadowing? </a:t>
            </a:r>
          </a:p>
          <a:p>
            <a:pPr marL="173422" indent="-173422">
              <a:buFont typeface="Arial" panose="020B0604020202020204" pitchFamily="34" charset="0"/>
              <a:buChar char="•"/>
              <a:defRPr/>
            </a:pPr>
            <a:r>
              <a:rPr lang="en-US" sz="1400" dirty="0"/>
              <a:t>Or is it important for the student to have a more independent role in a smaller number of visits? </a:t>
            </a:r>
          </a:p>
          <a:p>
            <a:pPr marL="173422" indent="-173422">
              <a:buFont typeface="Arial" panose="020B0604020202020204" pitchFamily="34" charset="0"/>
              <a:buChar char="•"/>
              <a:defRPr/>
            </a:pPr>
            <a:r>
              <a:rPr lang="en-US" sz="1400" dirty="0"/>
              <a:t>When is the student best served by the opportunity to assess or negotiate plans with patients independently, with relatively less preceptor time in the examination room? </a:t>
            </a:r>
          </a:p>
          <a:p>
            <a:pPr marL="173422" indent="-173422">
              <a:buFont typeface="Arial" panose="020B0604020202020204" pitchFamily="34" charset="0"/>
              <a:buChar char="•"/>
              <a:defRPr/>
            </a:pPr>
            <a:r>
              <a:rPr lang="en-US" sz="1400" dirty="0"/>
              <a:t>When is the student better served by direct preceptor observation of the student’s clinical skills, with the preceptor in the examination room while the student works? </a:t>
            </a:r>
          </a:p>
          <a:p>
            <a:pPr marL="173422" indent="-173422">
              <a:buFont typeface="Arial" panose="020B0604020202020204" pitchFamily="34" charset="0"/>
              <a:buChar char="•"/>
              <a:defRPr/>
            </a:pPr>
            <a:r>
              <a:rPr lang="en-US" sz="1400" dirty="0"/>
              <a:t>Regulatory and reimbursement issues need to be considered relative to the degree of direct preceptor involvement that is required in each clinical encounter for supervision of procedures, documentation, and billing.  </a:t>
            </a:r>
          </a:p>
          <a:p>
            <a:endParaRPr lang="en-US" dirty="0"/>
          </a:p>
        </p:txBody>
      </p:sp>
      <p:sp>
        <p:nvSpPr>
          <p:cNvPr id="4" name="Slide Number Placeholder 3"/>
          <p:cNvSpPr>
            <a:spLocks noGrp="1"/>
          </p:cNvSpPr>
          <p:nvPr>
            <p:ph type="sldNum" sz="quarter" idx="10"/>
          </p:nvPr>
        </p:nvSpPr>
        <p:spPr/>
        <p:txBody>
          <a:bodyPr/>
          <a:lstStyle/>
          <a:p>
            <a:fld id="{BC8A0FA5-90B7-4ABB-8997-EE079D5C5307}" type="slidenum">
              <a:rPr lang="en-US" smtClean="0"/>
              <a:t>22</a:t>
            </a:fld>
            <a:endParaRPr lang="en-US"/>
          </a:p>
        </p:txBody>
      </p:sp>
    </p:spTree>
    <p:extLst>
      <p:ext uri="{BB962C8B-B14F-4D97-AF65-F5344CB8AC3E}">
        <p14:creationId xmlns:p14="http://schemas.microsoft.com/office/powerpoint/2010/main" val="32357436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692150"/>
            <a:ext cx="6156325" cy="34639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C8A0FA5-90B7-4ABB-8997-EE079D5C5307}" type="slidenum">
              <a:rPr lang="en-US" smtClean="0"/>
              <a:t>31</a:t>
            </a:fld>
            <a:endParaRPr lang="en-US"/>
          </a:p>
        </p:txBody>
      </p:sp>
    </p:spTree>
    <p:extLst>
      <p:ext uri="{BB962C8B-B14F-4D97-AF65-F5344CB8AC3E}">
        <p14:creationId xmlns:p14="http://schemas.microsoft.com/office/powerpoint/2010/main" val="9613807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692150"/>
            <a:ext cx="6156325" cy="3463925"/>
          </a:xfrm>
        </p:spPr>
      </p:sp>
      <p:sp>
        <p:nvSpPr>
          <p:cNvPr id="3" name="Notes Placeholder 2"/>
          <p:cNvSpPr>
            <a:spLocks noGrp="1"/>
          </p:cNvSpPr>
          <p:nvPr>
            <p:ph type="body" idx="1"/>
          </p:nvPr>
        </p:nvSpPr>
        <p:spPr/>
        <p:txBody>
          <a:bodyPr/>
          <a:lstStyle/>
          <a:p>
            <a:r>
              <a:rPr lang="en-US" dirty="0"/>
              <a:t>Recommend common core competencies relevant across professions to address the essential preparation of clinicians for interprofessional collaborative practice.</a:t>
            </a:r>
          </a:p>
          <a:p>
            <a:endParaRPr lang="en-US" dirty="0"/>
          </a:p>
          <a:p>
            <a:r>
              <a:rPr lang="en-US" dirty="0"/>
              <a:t>Recommend learning experiences and educational strategies for achieving the competencies and related objectives.</a:t>
            </a:r>
          </a:p>
        </p:txBody>
      </p:sp>
      <p:sp>
        <p:nvSpPr>
          <p:cNvPr id="4" name="Slide Number Placeholder 3"/>
          <p:cNvSpPr>
            <a:spLocks noGrp="1"/>
          </p:cNvSpPr>
          <p:nvPr>
            <p:ph type="sldNum" sz="quarter" idx="10"/>
          </p:nvPr>
        </p:nvSpPr>
        <p:spPr/>
        <p:txBody>
          <a:bodyPr/>
          <a:lstStyle/>
          <a:p>
            <a:fld id="{BC8A0FA5-90B7-4ABB-8997-EE079D5C5307}" type="slidenum">
              <a:rPr lang="en-US" smtClean="0"/>
              <a:t>32</a:t>
            </a:fld>
            <a:endParaRPr lang="en-US"/>
          </a:p>
        </p:txBody>
      </p:sp>
    </p:spTree>
    <p:extLst>
      <p:ext uri="{BB962C8B-B14F-4D97-AF65-F5344CB8AC3E}">
        <p14:creationId xmlns:p14="http://schemas.microsoft.com/office/powerpoint/2010/main" val="35753891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692150"/>
            <a:ext cx="6156325" cy="3463925"/>
          </a:xfrm>
        </p:spPr>
      </p:sp>
      <p:sp>
        <p:nvSpPr>
          <p:cNvPr id="3" name="Notes Placeholder 2"/>
          <p:cNvSpPr>
            <a:spLocks noGrp="1"/>
          </p:cNvSpPr>
          <p:nvPr>
            <p:ph type="body" idx="1"/>
          </p:nvPr>
        </p:nvSpPr>
        <p:spPr/>
        <p:txBody>
          <a:bodyPr/>
          <a:lstStyle/>
          <a:p>
            <a:r>
              <a:rPr lang="en-US" dirty="0"/>
              <a:t>Why is this important right now?</a:t>
            </a:r>
          </a:p>
          <a:p>
            <a:pPr marL="173422" indent="-173422">
              <a:buFont typeface="Arial" panose="020B0604020202020204" pitchFamily="34" charset="0"/>
              <a:buChar char="•"/>
            </a:pPr>
            <a:r>
              <a:rPr lang="en-US" dirty="0"/>
              <a:t>Create coordinated effort across health professions</a:t>
            </a:r>
          </a:p>
          <a:p>
            <a:pPr marL="173422" indent="-173422">
              <a:buFont typeface="Arial" panose="020B0604020202020204" pitchFamily="34" charset="0"/>
              <a:buChar char="•"/>
            </a:pPr>
            <a:r>
              <a:rPr lang="en-US" dirty="0"/>
              <a:t>Guide curricular development to achieve outcomes</a:t>
            </a:r>
          </a:p>
          <a:p>
            <a:pPr marL="173422" indent="-173422">
              <a:buFont typeface="Arial" panose="020B0604020202020204" pitchFamily="34" charset="0"/>
              <a:buChar char="•"/>
            </a:pPr>
            <a:r>
              <a:rPr lang="en-US" dirty="0"/>
              <a:t>Provide foundation for IP development across learning continuum</a:t>
            </a:r>
          </a:p>
          <a:p>
            <a:pPr marL="173422" indent="-173422">
              <a:buFont typeface="Arial" panose="020B0604020202020204" pitchFamily="34" charset="0"/>
              <a:buChar char="•"/>
            </a:pPr>
            <a:r>
              <a:rPr lang="en-US" dirty="0"/>
              <a:t>Ground evaluation and research to advance integration of IPE</a:t>
            </a:r>
          </a:p>
          <a:p>
            <a:pPr marL="173422" indent="-173422">
              <a:buFont typeface="Arial" panose="020B0604020202020204" pitchFamily="34" charset="0"/>
              <a:buChar char="•"/>
            </a:pPr>
            <a:r>
              <a:rPr lang="en-US" dirty="0"/>
              <a:t>Stimulate dialogue between education and practice</a:t>
            </a:r>
          </a:p>
          <a:p>
            <a:pPr marL="173422" indent="-173422">
              <a:buFont typeface="Arial" panose="020B0604020202020204" pitchFamily="34" charset="0"/>
              <a:buChar char="•"/>
            </a:pPr>
            <a:r>
              <a:rPr lang="en-US" dirty="0"/>
              <a:t>Identify opportunities to address accreditation requirements in content/practice areas</a:t>
            </a:r>
          </a:p>
          <a:p>
            <a:pPr marL="173422" indent="-173422">
              <a:buFont typeface="Arial" panose="020B0604020202020204" pitchFamily="34" charset="0"/>
              <a:buChar char="•"/>
            </a:pPr>
            <a:r>
              <a:rPr lang="en-US" dirty="0"/>
              <a:t>Evolve common language across accreditation standards</a:t>
            </a:r>
          </a:p>
        </p:txBody>
      </p:sp>
      <p:sp>
        <p:nvSpPr>
          <p:cNvPr id="4" name="Slide Number Placeholder 3"/>
          <p:cNvSpPr>
            <a:spLocks noGrp="1"/>
          </p:cNvSpPr>
          <p:nvPr>
            <p:ph type="sldNum" sz="quarter" idx="10"/>
          </p:nvPr>
        </p:nvSpPr>
        <p:spPr/>
        <p:txBody>
          <a:bodyPr/>
          <a:lstStyle/>
          <a:p>
            <a:fld id="{BC8A0FA5-90B7-4ABB-8997-EE079D5C5307}" type="slidenum">
              <a:rPr lang="en-US" smtClean="0"/>
              <a:t>33</a:t>
            </a:fld>
            <a:endParaRPr lang="en-US"/>
          </a:p>
        </p:txBody>
      </p:sp>
    </p:spTree>
    <p:extLst>
      <p:ext uri="{BB962C8B-B14F-4D97-AF65-F5344CB8AC3E}">
        <p14:creationId xmlns:p14="http://schemas.microsoft.com/office/powerpoint/2010/main" val="37878313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692150"/>
            <a:ext cx="6156325" cy="3463925"/>
          </a:xfrm>
        </p:spPr>
      </p:sp>
      <p:sp>
        <p:nvSpPr>
          <p:cNvPr id="3" name="Notes Placeholder 2"/>
          <p:cNvSpPr>
            <a:spLocks noGrp="1"/>
          </p:cNvSpPr>
          <p:nvPr>
            <p:ph type="body" idx="1"/>
          </p:nvPr>
        </p:nvSpPr>
        <p:spPr/>
        <p:txBody>
          <a:bodyPr/>
          <a:lstStyle/>
          <a:p>
            <a:r>
              <a:rPr lang="en-US" dirty="0"/>
              <a:t>Recommend common core competencies relevant across professions to address the essential preparation of clinicians for interprofessional collaborative practice.</a:t>
            </a:r>
          </a:p>
          <a:p>
            <a:endParaRPr lang="en-US" dirty="0"/>
          </a:p>
          <a:p>
            <a:r>
              <a:rPr lang="en-US" dirty="0"/>
              <a:t>Recommend learning experiences and educational strategies for achieving the competencies and related objectives.</a:t>
            </a:r>
          </a:p>
        </p:txBody>
      </p:sp>
      <p:sp>
        <p:nvSpPr>
          <p:cNvPr id="4" name="Slide Number Placeholder 3"/>
          <p:cNvSpPr>
            <a:spLocks noGrp="1"/>
          </p:cNvSpPr>
          <p:nvPr>
            <p:ph type="sldNum" sz="quarter" idx="10"/>
          </p:nvPr>
        </p:nvSpPr>
        <p:spPr/>
        <p:txBody>
          <a:bodyPr/>
          <a:lstStyle/>
          <a:p>
            <a:fld id="{BC8A0FA5-90B7-4ABB-8997-EE079D5C5307}" type="slidenum">
              <a:rPr lang="en-US" smtClean="0"/>
              <a:t>34</a:t>
            </a:fld>
            <a:endParaRPr lang="en-US"/>
          </a:p>
        </p:txBody>
      </p:sp>
    </p:spTree>
    <p:extLst>
      <p:ext uri="{BB962C8B-B14F-4D97-AF65-F5344CB8AC3E}">
        <p14:creationId xmlns:p14="http://schemas.microsoft.com/office/powerpoint/2010/main" val="28222204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692150"/>
            <a:ext cx="6156325" cy="3463925"/>
          </a:xfrm>
        </p:spPr>
      </p:sp>
      <p:sp>
        <p:nvSpPr>
          <p:cNvPr id="3" name="Notes Placeholder 2"/>
          <p:cNvSpPr>
            <a:spLocks noGrp="1"/>
          </p:cNvSpPr>
          <p:nvPr>
            <p:ph type="body" idx="1"/>
          </p:nvPr>
        </p:nvSpPr>
        <p:spPr/>
        <p:txBody>
          <a:bodyPr/>
          <a:lstStyle/>
          <a:p>
            <a:r>
              <a:rPr lang="en-US" dirty="0"/>
              <a:t>What are the requirements for educating health professionals to practice in health delivery teams?</a:t>
            </a:r>
          </a:p>
          <a:p>
            <a:endParaRPr lang="en-US" dirty="0"/>
          </a:p>
          <a:p>
            <a:r>
              <a:rPr lang="en-US" dirty="0"/>
              <a:t>What are the obstacles to educating health professionals to practice in health care delivery teams?</a:t>
            </a:r>
          </a:p>
        </p:txBody>
      </p:sp>
      <p:sp>
        <p:nvSpPr>
          <p:cNvPr id="4" name="Slide Number Placeholder 3"/>
          <p:cNvSpPr>
            <a:spLocks noGrp="1"/>
          </p:cNvSpPr>
          <p:nvPr>
            <p:ph type="sldNum" sz="quarter" idx="10"/>
          </p:nvPr>
        </p:nvSpPr>
        <p:spPr/>
        <p:txBody>
          <a:bodyPr/>
          <a:lstStyle/>
          <a:p>
            <a:fld id="{BC8A0FA5-90B7-4ABB-8997-EE079D5C5307}" type="slidenum">
              <a:rPr lang="en-US" smtClean="0"/>
              <a:t>35</a:t>
            </a:fld>
            <a:endParaRPr lang="en-US"/>
          </a:p>
        </p:txBody>
      </p:sp>
    </p:spTree>
    <p:extLst>
      <p:ext uri="{BB962C8B-B14F-4D97-AF65-F5344CB8AC3E}">
        <p14:creationId xmlns:p14="http://schemas.microsoft.com/office/powerpoint/2010/main" val="18917467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692150"/>
            <a:ext cx="6156325" cy="3463925"/>
          </a:xfrm>
        </p:spPr>
      </p:sp>
      <p:sp>
        <p:nvSpPr>
          <p:cNvPr id="3" name="Notes Placeholder 2"/>
          <p:cNvSpPr>
            <a:spLocks noGrp="1"/>
          </p:cNvSpPr>
          <p:nvPr>
            <p:ph type="body" idx="1"/>
          </p:nvPr>
        </p:nvSpPr>
        <p:spPr/>
        <p:txBody>
          <a:bodyPr/>
          <a:lstStyle/>
          <a:p>
            <a:pPr defTabSz="924916">
              <a:defRPr/>
            </a:pPr>
            <a:r>
              <a:rPr lang="en-US" dirty="0">
                <a:latin typeface="Roboto" panose="02000000000000000000" pitchFamily="2" charset="0"/>
                <a:ea typeface="Roboto" panose="02000000000000000000" pitchFamily="2" charset="0"/>
              </a:rPr>
              <a:t>Frequently asked questions from preceptors will also be addressed</a:t>
            </a:r>
          </a:p>
          <a:p>
            <a:endParaRPr lang="en-US" dirty="0"/>
          </a:p>
        </p:txBody>
      </p:sp>
      <p:sp>
        <p:nvSpPr>
          <p:cNvPr id="4" name="Slide Number Placeholder 3"/>
          <p:cNvSpPr>
            <a:spLocks noGrp="1"/>
          </p:cNvSpPr>
          <p:nvPr>
            <p:ph type="sldNum" sz="quarter" idx="10"/>
          </p:nvPr>
        </p:nvSpPr>
        <p:spPr/>
        <p:txBody>
          <a:bodyPr/>
          <a:lstStyle/>
          <a:p>
            <a:fld id="{BC8A0FA5-90B7-4ABB-8997-EE079D5C5307}" type="slidenum">
              <a:rPr lang="en-US" smtClean="0"/>
              <a:t>4</a:t>
            </a:fld>
            <a:endParaRPr lang="en-US" dirty="0"/>
          </a:p>
        </p:txBody>
      </p:sp>
    </p:spTree>
    <p:extLst>
      <p:ext uri="{BB962C8B-B14F-4D97-AF65-F5344CB8AC3E}">
        <p14:creationId xmlns:p14="http://schemas.microsoft.com/office/powerpoint/2010/main" val="28858380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692150"/>
            <a:ext cx="6156325" cy="34639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C8A0FA5-90B7-4ABB-8997-EE079D5C5307}" type="slidenum">
              <a:rPr lang="en-US" smtClean="0"/>
              <a:t>37</a:t>
            </a:fld>
            <a:endParaRPr lang="en-US"/>
          </a:p>
        </p:txBody>
      </p:sp>
    </p:spTree>
    <p:extLst>
      <p:ext uri="{BB962C8B-B14F-4D97-AF65-F5344CB8AC3E}">
        <p14:creationId xmlns:p14="http://schemas.microsoft.com/office/powerpoint/2010/main" val="32523054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692150"/>
            <a:ext cx="6156325" cy="3463925"/>
          </a:xfrm>
        </p:spPr>
      </p:sp>
      <p:sp>
        <p:nvSpPr>
          <p:cNvPr id="3" name="Notes Placeholder 2"/>
          <p:cNvSpPr>
            <a:spLocks noGrp="1"/>
          </p:cNvSpPr>
          <p:nvPr>
            <p:ph type="body" idx="1"/>
          </p:nvPr>
        </p:nvSpPr>
        <p:spPr/>
        <p:txBody>
          <a:bodyPr/>
          <a:lstStyle/>
          <a:p>
            <a:pPr marL="173422" indent="-173422">
              <a:buFont typeface="Arial" panose="020B0604020202020204" pitchFamily="34" charset="0"/>
              <a:buChar char="•"/>
            </a:pPr>
            <a:r>
              <a:rPr lang="en-US" dirty="0" smtClean="0"/>
              <a:t>Paid subscription to TeachingPhysician.org provided by PNWU to Approved ACF</a:t>
            </a:r>
          </a:p>
          <a:p>
            <a:pPr marL="173422" indent="-173422">
              <a:buFont typeface="Arial" panose="020B0604020202020204" pitchFamily="34" charset="0"/>
              <a:buChar char="•"/>
            </a:pPr>
            <a:r>
              <a:rPr lang="en-US" dirty="0" smtClean="0"/>
              <a:t>AOA Category 1-B CME for Precepting provided by PNWU for eligible ACF</a:t>
            </a:r>
          </a:p>
          <a:p>
            <a:pPr marL="173422" indent="-173422">
              <a:buFont typeface="Arial" panose="020B0604020202020204" pitchFamily="34" charset="0"/>
              <a:buChar char="•"/>
            </a:pPr>
            <a:r>
              <a:rPr lang="en-US" dirty="0" smtClean="0"/>
              <a:t>Additional Faculty Development, CME, and other resources (library access) available  </a:t>
            </a:r>
          </a:p>
          <a:p>
            <a:r>
              <a:rPr lang="en-US" dirty="0" smtClean="0"/>
              <a:t> </a:t>
            </a:r>
            <a:endParaRPr lang="en-US" dirty="0"/>
          </a:p>
        </p:txBody>
      </p:sp>
      <p:sp>
        <p:nvSpPr>
          <p:cNvPr id="4" name="Slide Number Placeholder 3"/>
          <p:cNvSpPr>
            <a:spLocks noGrp="1"/>
          </p:cNvSpPr>
          <p:nvPr>
            <p:ph type="sldNum" sz="quarter" idx="10"/>
          </p:nvPr>
        </p:nvSpPr>
        <p:spPr/>
        <p:txBody>
          <a:bodyPr/>
          <a:lstStyle/>
          <a:p>
            <a:fld id="{BC8A0FA5-90B7-4ABB-8997-EE079D5C5307}" type="slidenum">
              <a:rPr lang="en-US" smtClean="0"/>
              <a:t>9</a:t>
            </a:fld>
            <a:endParaRPr lang="en-US" dirty="0"/>
          </a:p>
        </p:txBody>
      </p:sp>
    </p:spTree>
    <p:extLst>
      <p:ext uri="{BB962C8B-B14F-4D97-AF65-F5344CB8AC3E}">
        <p14:creationId xmlns:p14="http://schemas.microsoft.com/office/powerpoint/2010/main" val="41339107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692150"/>
            <a:ext cx="6156325" cy="34639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C8A0FA5-90B7-4ABB-8997-EE079D5C5307}" type="slidenum">
              <a:rPr lang="en-US" smtClean="0"/>
              <a:t>11</a:t>
            </a:fld>
            <a:endParaRPr lang="en-US" dirty="0"/>
          </a:p>
        </p:txBody>
      </p:sp>
    </p:spTree>
    <p:extLst>
      <p:ext uri="{BB962C8B-B14F-4D97-AF65-F5344CB8AC3E}">
        <p14:creationId xmlns:p14="http://schemas.microsoft.com/office/powerpoint/2010/main" val="33558493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692150"/>
            <a:ext cx="6156325" cy="3463925"/>
          </a:xfrm>
        </p:spPr>
      </p:sp>
      <p:sp>
        <p:nvSpPr>
          <p:cNvPr id="3" name="Notes Placeholder 2"/>
          <p:cNvSpPr>
            <a:spLocks noGrp="1"/>
          </p:cNvSpPr>
          <p:nvPr>
            <p:ph type="body" idx="1"/>
          </p:nvPr>
        </p:nvSpPr>
        <p:spPr/>
        <p:txBody>
          <a:bodyPr/>
          <a:lstStyle/>
          <a:p>
            <a:r>
              <a:rPr lang="en-US" dirty="0" smtClean="0"/>
              <a:t>What is the best way to meet the medical needs of the patient, to meet the educational needs of the student, and to leave both feeling they have been well-served by the encounter? </a:t>
            </a:r>
          </a:p>
          <a:p>
            <a:r>
              <a:rPr lang="en-US" dirty="0" smtClean="0"/>
              <a:t>Several strategies for clinical precepting have been described in the medical education literature, each with unique strengths and best suited to certain types of educational encounters. </a:t>
            </a:r>
          </a:p>
          <a:p>
            <a:pPr eaLnBrk="1" hangingPunct="1">
              <a:defRPr/>
            </a:pPr>
            <a:endParaRPr lang="en-US" dirty="0"/>
          </a:p>
          <a:p>
            <a:endParaRPr lang="en-US" dirty="0"/>
          </a:p>
        </p:txBody>
      </p:sp>
      <p:sp>
        <p:nvSpPr>
          <p:cNvPr id="4" name="Slide Number Placeholder 3"/>
          <p:cNvSpPr>
            <a:spLocks noGrp="1"/>
          </p:cNvSpPr>
          <p:nvPr>
            <p:ph type="sldNum" sz="quarter" idx="10"/>
          </p:nvPr>
        </p:nvSpPr>
        <p:spPr/>
        <p:txBody>
          <a:bodyPr/>
          <a:lstStyle/>
          <a:p>
            <a:fld id="{BC8A0FA5-90B7-4ABB-8997-EE079D5C5307}" type="slidenum">
              <a:rPr lang="en-US" smtClean="0"/>
              <a:t>12</a:t>
            </a:fld>
            <a:endParaRPr lang="en-US" dirty="0"/>
          </a:p>
        </p:txBody>
      </p:sp>
    </p:spTree>
    <p:extLst>
      <p:ext uri="{BB962C8B-B14F-4D97-AF65-F5344CB8AC3E}">
        <p14:creationId xmlns:p14="http://schemas.microsoft.com/office/powerpoint/2010/main" val="41559233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692150"/>
            <a:ext cx="6156325" cy="3463925"/>
          </a:xfrm>
        </p:spPr>
      </p:sp>
      <p:sp>
        <p:nvSpPr>
          <p:cNvPr id="3" name="Notes Placeholder 2"/>
          <p:cNvSpPr>
            <a:spLocks noGrp="1"/>
          </p:cNvSpPr>
          <p:nvPr>
            <p:ph type="body" idx="1"/>
          </p:nvPr>
        </p:nvSpPr>
        <p:spPr/>
        <p:txBody>
          <a:bodyPr/>
          <a:lstStyle/>
          <a:p>
            <a:pPr eaLnBrk="1" hangingPunct="1">
              <a:defRPr/>
            </a:pPr>
            <a:endParaRPr lang="en-US" dirty="0"/>
          </a:p>
          <a:p>
            <a:endParaRPr lang="en-US" dirty="0"/>
          </a:p>
        </p:txBody>
      </p:sp>
      <p:sp>
        <p:nvSpPr>
          <p:cNvPr id="4" name="Slide Number Placeholder 3"/>
          <p:cNvSpPr>
            <a:spLocks noGrp="1"/>
          </p:cNvSpPr>
          <p:nvPr>
            <p:ph type="sldNum" sz="quarter" idx="10"/>
          </p:nvPr>
        </p:nvSpPr>
        <p:spPr/>
        <p:txBody>
          <a:bodyPr/>
          <a:lstStyle/>
          <a:p>
            <a:fld id="{BC8A0FA5-90B7-4ABB-8997-EE079D5C5307}" type="slidenum">
              <a:rPr lang="en-US" smtClean="0"/>
              <a:t>14</a:t>
            </a:fld>
            <a:endParaRPr lang="en-US" dirty="0"/>
          </a:p>
        </p:txBody>
      </p:sp>
    </p:spTree>
    <p:extLst>
      <p:ext uri="{BB962C8B-B14F-4D97-AF65-F5344CB8AC3E}">
        <p14:creationId xmlns:p14="http://schemas.microsoft.com/office/powerpoint/2010/main" val="35256642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692150"/>
            <a:ext cx="6156325" cy="3463925"/>
          </a:xfrm>
        </p:spPr>
      </p:sp>
      <p:sp>
        <p:nvSpPr>
          <p:cNvPr id="3" name="Notes Placeholder 2"/>
          <p:cNvSpPr>
            <a:spLocks noGrp="1"/>
          </p:cNvSpPr>
          <p:nvPr>
            <p:ph type="body" idx="1"/>
          </p:nvPr>
        </p:nvSpPr>
        <p:spPr/>
        <p:txBody>
          <a:bodyPr/>
          <a:lstStyle/>
          <a:p>
            <a:pPr eaLnBrk="1" hangingPunct="1"/>
            <a:r>
              <a:rPr lang="en-US" altLang="en-US" dirty="0"/>
              <a:t>“Problem-oriented” precepting is described as a means to address educational barriers that prevent the learner from providing high-quality patient care. </a:t>
            </a:r>
          </a:p>
          <a:p>
            <a:pPr eaLnBrk="1" hangingPunct="1"/>
            <a:endParaRPr lang="en-US" altLang="en-US" dirty="0"/>
          </a:p>
          <a:p>
            <a:pPr eaLnBrk="1" hangingPunct="1"/>
            <a:r>
              <a:rPr lang="en-US" altLang="en-US" dirty="0"/>
              <a:t>When a student is not providing care at the level expected, the first step is to identify impressions as to the source of the problem. </a:t>
            </a:r>
          </a:p>
          <a:p>
            <a:pPr eaLnBrk="1" hangingPunct="1"/>
            <a:r>
              <a:rPr lang="en-US" altLang="en-US" dirty="0"/>
              <a:t>Second, observations and teaching encounters should be used to test, confirm, or refute these impressions. </a:t>
            </a:r>
          </a:p>
          <a:p>
            <a:pPr eaLnBrk="1" hangingPunct="1"/>
            <a:r>
              <a:rPr lang="en-US" altLang="en-US" dirty="0"/>
              <a:t>Third, the educational problem (</a:t>
            </a:r>
            <a:r>
              <a:rPr lang="en-US" altLang="en-US" dirty="0" err="1"/>
              <a:t>eg</a:t>
            </a:r>
            <a:r>
              <a:rPr lang="en-US" altLang="en-US" dirty="0"/>
              <a:t>, knowledge deficit, learning methods, </a:t>
            </a:r>
            <a:r>
              <a:rPr lang="en-US" altLang="en-US" dirty="0" err="1"/>
              <a:t>etc</a:t>
            </a:r>
            <a:r>
              <a:rPr lang="en-US" altLang="en-US" dirty="0"/>
              <a:t>) is identified. </a:t>
            </a:r>
          </a:p>
          <a:p>
            <a:pPr eaLnBrk="1" hangingPunct="1"/>
            <a:r>
              <a:rPr lang="en-US" altLang="en-US" dirty="0"/>
              <a:t>Fourth, once the problem is identified teaching goals are developed. </a:t>
            </a:r>
          </a:p>
          <a:p>
            <a:pPr eaLnBrk="1" hangingPunct="1"/>
            <a:r>
              <a:rPr lang="en-US" altLang="en-US" dirty="0"/>
              <a:t>Fifth, teaching methods appropriate to reaching those goals are identified. </a:t>
            </a:r>
          </a:p>
          <a:p>
            <a:pPr eaLnBrk="1" hangingPunct="1"/>
            <a:r>
              <a:rPr lang="en-US" altLang="en-US" dirty="0"/>
              <a:t>Sixth, the outcome of these teaching methods is assessed for learner progress. </a:t>
            </a:r>
          </a:p>
          <a:p>
            <a:pPr eaLnBrk="1" hangingPunct="1"/>
            <a:endParaRPr lang="en-US" altLang="en-US" dirty="0"/>
          </a:p>
          <a:p>
            <a:pPr eaLnBrk="1" hangingPunct="1"/>
            <a:r>
              <a:rPr lang="en-US" altLang="en-US" dirty="0"/>
              <a:t>This model essentially makes explicit the educational process that many preceptor may take for granted, and reminds the preceptor that addressing areas for educational growth requires more than just an immediate response to first impressions. </a:t>
            </a:r>
          </a:p>
          <a:p>
            <a:endParaRPr lang="en-US" dirty="0"/>
          </a:p>
        </p:txBody>
      </p:sp>
      <p:sp>
        <p:nvSpPr>
          <p:cNvPr id="4" name="Slide Number Placeholder 3"/>
          <p:cNvSpPr>
            <a:spLocks noGrp="1"/>
          </p:cNvSpPr>
          <p:nvPr>
            <p:ph type="sldNum" sz="quarter" idx="10"/>
          </p:nvPr>
        </p:nvSpPr>
        <p:spPr/>
        <p:txBody>
          <a:bodyPr/>
          <a:lstStyle/>
          <a:p>
            <a:fld id="{BC8A0FA5-90B7-4ABB-8997-EE079D5C5307}" type="slidenum">
              <a:rPr lang="en-US" smtClean="0"/>
              <a:t>15</a:t>
            </a:fld>
            <a:endParaRPr lang="en-US"/>
          </a:p>
        </p:txBody>
      </p:sp>
    </p:spTree>
    <p:extLst>
      <p:ext uri="{BB962C8B-B14F-4D97-AF65-F5344CB8AC3E}">
        <p14:creationId xmlns:p14="http://schemas.microsoft.com/office/powerpoint/2010/main" val="30654903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692150"/>
            <a:ext cx="6156325" cy="3463925"/>
          </a:xfrm>
        </p:spPr>
      </p:sp>
      <p:sp>
        <p:nvSpPr>
          <p:cNvPr id="3" name="Notes Placeholder 2"/>
          <p:cNvSpPr>
            <a:spLocks noGrp="1"/>
          </p:cNvSpPr>
          <p:nvPr>
            <p:ph type="body" idx="1"/>
          </p:nvPr>
        </p:nvSpPr>
        <p:spPr/>
        <p:txBody>
          <a:bodyPr/>
          <a:lstStyle/>
          <a:p>
            <a:pPr>
              <a:defRPr/>
            </a:pPr>
            <a:r>
              <a:rPr lang="en-US" dirty="0"/>
              <a:t>In the early 1990s the “one-minute preceptor” strategy was developed to combine several key “</a:t>
            </a:r>
            <a:r>
              <a:rPr lang="en-US" dirty="0" err="1"/>
              <a:t>microskills</a:t>
            </a:r>
            <a:r>
              <a:rPr lang="en-US" dirty="0"/>
              <a:t>” for teaching. </a:t>
            </a:r>
          </a:p>
          <a:p>
            <a:pPr>
              <a:defRPr/>
            </a:pPr>
            <a:endParaRPr lang="en-US" dirty="0"/>
          </a:p>
          <a:p>
            <a:pPr>
              <a:defRPr/>
            </a:pPr>
            <a:r>
              <a:rPr lang="en-US" dirty="0"/>
              <a:t>Use of this approach can improve residents’ teaching skills, improve efficiency of precepting, and improve the preceptors’ ability to diagnose the patient based on the learner’s presentation. </a:t>
            </a:r>
          </a:p>
          <a:p>
            <a:pPr>
              <a:defRPr/>
            </a:pPr>
            <a:r>
              <a:rPr lang="en-US" dirty="0"/>
              <a:t>This approach is particularly recommended for new clinical teachers. – but it may be helpful to focus on developing one skill at a time, rather than attempting to undertake mastery of all the skills at once.  </a:t>
            </a:r>
          </a:p>
          <a:p>
            <a:pPr>
              <a:defRPr/>
            </a:pPr>
            <a:endParaRPr lang="en-US" dirty="0"/>
          </a:p>
          <a:p>
            <a:pPr>
              <a:defRPr/>
            </a:pPr>
            <a:endParaRPr lang="en-US" dirty="0"/>
          </a:p>
          <a:p>
            <a:pPr marL="231229" indent="-231229">
              <a:buFont typeface="+mj-lt"/>
              <a:buAutoNum type="arabicPeriod"/>
              <a:defRPr/>
            </a:pPr>
            <a:r>
              <a:rPr lang="en-US" dirty="0"/>
              <a:t>Get a commitment: Ask questions like “What do you want to do?” or “If I weren’t here, what would you do for the patient?” It can encourage the learner to begin processing and synthesizing the information collected. </a:t>
            </a:r>
          </a:p>
          <a:p>
            <a:pPr marL="231229" indent="-231229">
              <a:buFont typeface="+mj-lt"/>
              <a:buAutoNum type="arabicPeriod"/>
              <a:defRPr/>
            </a:pPr>
            <a:r>
              <a:rPr lang="en-US" dirty="0"/>
              <a:t>Probe for supporting evidence: Probing for supporting evidence can help the preceptor understand the student’s fund of knowledge and analytic processes and identify areas for further learning. Helpful questions include “What factors did you consider in making that decision?” or “Were there other options you considered and discarded?” </a:t>
            </a:r>
          </a:p>
          <a:p>
            <a:pPr marL="231229" indent="-231229">
              <a:buFont typeface="+mj-lt"/>
              <a:buAutoNum type="arabicPeriod"/>
              <a:defRPr/>
            </a:pPr>
            <a:r>
              <a:rPr lang="en-US" dirty="0"/>
              <a:t>Teach general rules: This is applicable to the case at hand and can help the student understand further how to apply general medical reasoning and principles to individual cases (a “mini-lecture” or suggested reading)</a:t>
            </a:r>
          </a:p>
          <a:p>
            <a:pPr marL="231229" indent="-231229">
              <a:buFont typeface="+mj-lt"/>
              <a:buAutoNum type="arabicPeriod"/>
              <a:defRPr/>
            </a:pPr>
            <a:r>
              <a:rPr lang="en-US" dirty="0"/>
              <a:t>Reinforce what was done right</a:t>
            </a:r>
          </a:p>
          <a:p>
            <a:pPr marL="231229" indent="-231229">
              <a:buFont typeface="+mj-lt"/>
              <a:buAutoNum type="arabicPeriod"/>
              <a:defRPr/>
            </a:pPr>
            <a:r>
              <a:rPr lang="en-US" dirty="0"/>
              <a:t>Correct mistakes</a:t>
            </a:r>
          </a:p>
          <a:p>
            <a:pPr>
              <a:defRPr/>
            </a:pPr>
            <a:endParaRPr lang="en-US" dirty="0"/>
          </a:p>
          <a:p>
            <a:pPr>
              <a:defRPr/>
            </a:pPr>
            <a:r>
              <a:rPr lang="en-US" dirty="0"/>
              <a:t> - Reinforcing what was done right, and correcting mistakes, are both important pieces of feedback to the learner. As with all feedback, it should be case specific, behavior focused, and descriptive rather than evaluative.</a:t>
            </a:r>
          </a:p>
          <a:p>
            <a:endParaRPr lang="en-US" dirty="0"/>
          </a:p>
        </p:txBody>
      </p:sp>
      <p:sp>
        <p:nvSpPr>
          <p:cNvPr id="4" name="Slide Number Placeholder 3"/>
          <p:cNvSpPr>
            <a:spLocks noGrp="1"/>
          </p:cNvSpPr>
          <p:nvPr>
            <p:ph type="sldNum" sz="quarter" idx="10"/>
          </p:nvPr>
        </p:nvSpPr>
        <p:spPr/>
        <p:txBody>
          <a:bodyPr/>
          <a:lstStyle/>
          <a:p>
            <a:fld id="{BC8A0FA5-90B7-4ABB-8997-EE079D5C5307}" type="slidenum">
              <a:rPr lang="en-US" smtClean="0"/>
              <a:t>16</a:t>
            </a:fld>
            <a:endParaRPr lang="en-US"/>
          </a:p>
        </p:txBody>
      </p:sp>
    </p:spTree>
    <p:extLst>
      <p:ext uri="{BB962C8B-B14F-4D97-AF65-F5344CB8AC3E}">
        <p14:creationId xmlns:p14="http://schemas.microsoft.com/office/powerpoint/2010/main" val="3692992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692150"/>
            <a:ext cx="6156325" cy="3463925"/>
          </a:xfrm>
        </p:spPr>
      </p:sp>
      <p:sp>
        <p:nvSpPr>
          <p:cNvPr id="3" name="Notes Placeholder 2"/>
          <p:cNvSpPr>
            <a:spLocks noGrp="1"/>
          </p:cNvSpPr>
          <p:nvPr>
            <p:ph type="body" idx="1"/>
          </p:nvPr>
        </p:nvSpPr>
        <p:spPr/>
        <p:txBody>
          <a:bodyPr/>
          <a:lstStyle/>
          <a:p>
            <a:pPr>
              <a:defRPr/>
            </a:pPr>
            <a:r>
              <a:rPr lang="en-US" dirty="0"/>
              <a:t>The SNAPPS approach was developed based on cognitive learning and reflective practice theory. This approach seeks to turn the precepting encounter into a student-led, active learning experience. The SNAPPS acronym derives from the six steps of the process. (Box B) First, after evaluating the patient the student is asked to SUMMARIZE, generally in 3 minutes or less, the relevant history and physical findings. Second, the student is asked to NARROW the differential diagnosis, or the possible interventions, to the two or three most relevant and likely possibilities. Commitment to an initial decision on the part of the student, prior to preceptor input, is a key part of this teaching strategy. Third, the learner should ANALYZE the differential by comparing and contrasting the possible explanations. This allows the learner to verbalize his or her thinking process, and can stimulate interaction with the preceptor. Fourth, the learner is asked to PROBE the preceptor by asking about uncertainties, difficulties, or other approaches. This allows the preceptor insight into the learner’s thought process and knowledge base, and teaches the student to see the preceptor as a knowledge resource. Fifth, to PLAN management of the patient, the learner initiates a discussion with the preceptor by attempting either a brief management plan or suggesting specific interventions and then further refining these with preceptor input. Lastly, the learner is asked to SELECT a case-related issue for self-directed learning and reading, with preceptor input as needed to help focus the question or select learning resources. (B) One study found that when preceptors were trained in SNAPPS, compared to preceptors given no specific educational instructions or just general instruction on feedback, there was minimal difference between the three groups in average length of precepting encounters (approximately 5 minutes). However, students using SNAPPS were more concise in their summaries, presented more than twice as many diagnostic possibilities, and justified their diagnostic possibilities more often. SNAPPS students also performed better at contrasting hypotheses, expressing uncertainties, initiating discussion of management, and identifying learning topics. (C) </a:t>
            </a:r>
          </a:p>
          <a:p>
            <a:pPr eaLnBrk="1" hangingPunct="1">
              <a:defRPr/>
            </a:pPr>
            <a:endParaRPr lang="en-US" dirty="0"/>
          </a:p>
          <a:p>
            <a:endParaRPr lang="en-US" dirty="0"/>
          </a:p>
        </p:txBody>
      </p:sp>
      <p:sp>
        <p:nvSpPr>
          <p:cNvPr id="4" name="Slide Number Placeholder 3"/>
          <p:cNvSpPr>
            <a:spLocks noGrp="1"/>
          </p:cNvSpPr>
          <p:nvPr>
            <p:ph type="sldNum" sz="quarter" idx="10"/>
          </p:nvPr>
        </p:nvSpPr>
        <p:spPr/>
        <p:txBody>
          <a:bodyPr/>
          <a:lstStyle/>
          <a:p>
            <a:fld id="{BC8A0FA5-90B7-4ABB-8997-EE079D5C5307}" type="slidenum">
              <a:rPr lang="en-US" smtClean="0"/>
              <a:t>17</a:t>
            </a:fld>
            <a:endParaRPr lang="en-US"/>
          </a:p>
        </p:txBody>
      </p:sp>
    </p:spTree>
    <p:extLst>
      <p:ext uri="{BB962C8B-B14F-4D97-AF65-F5344CB8AC3E}">
        <p14:creationId xmlns:p14="http://schemas.microsoft.com/office/powerpoint/2010/main" val="29426519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C282A54-4263-BA41-9BC3-E7CD5BBF5EF8}" type="datetimeFigureOut">
              <a:rPr lang="en-US" smtClean="0"/>
              <a:t>7/18/2017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E6C364-0AA5-BD4B-B9B6-5CCE44D395FA}" type="slidenum">
              <a:rPr lang="en-US" smtClean="0"/>
              <a:t>‹#›</a:t>
            </a:fld>
            <a:endParaRPr lang="en-US"/>
          </a:p>
        </p:txBody>
      </p:sp>
    </p:spTree>
    <p:extLst>
      <p:ext uri="{BB962C8B-B14F-4D97-AF65-F5344CB8AC3E}">
        <p14:creationId xmlns:p14="http://schemas.microsoft.com/office/powerpoint/2010/main" val="3961744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C282A54-4263-BA41-9BC3-E7CD5BBF5EF8}" type="datetimeFigureOut">
              <a:rPr lang="en-US" smtClean="0"/>
              <a:t>7/18/2017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4E6C364-0AA5-BD4B-B9B6-5CCE44D395FA}" type="slidenum">
              <a:rPr lang="en-US" smtClean="0"/>
              <a:t>‹#›</a:t>
            </a:fld>
            <a:endParaRPr lang="en-US"/>
          </a:p>
        </p:txBody>
      </p:sp>
    </p:spTree>
    <p:extLst>
      <p:ext uri="{BB962C8B-B14F-4D97-AF65-F5344CB8AC3E}">
        <p14:creationId xmlns:p14="http://schemas.microsoft.com/office/powerpoint/2010/main" val="2798322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C282A54-4263-BA41-9BC3-E7CD5BBF5EF8}" type="datetimeFigureOut">
              <a:rPr lang="en-US" smtClean="0"/>
              <a:t>7/18/2017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E6C364-0AA5-BD4B-B9B6-5CCE44D395FA}" type="slidenum">
              <a:rPr lang="en-US" smtClean="0"/>
              <a:t>‹#›</a:t>
            </a:fld>
            <a:endParaRPr lang="en-US"/>
          </a:p>
        </p:txBody>
      </p:sp>
    </p:spTree>
    <p:extLst>
      <p:ext uri="{BB962C8B-B14F-4D97-AF65-F5344CB8AC3E}">
        <p14:creationId xmlns:p14="http://schemas.microsoft.com/office/powerpoint/2010/main" val="41294247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C282A54-4263-BA41-9BC3-E7CD5BBF5EF8}" type="datetimeFigureOut">
              <a:rPr lang="en-US" smtClean="0"/>
              <a:t>7/18/2017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E6C364-0AA5-BD4B-B9B6-5CCE44D395FA}" type="slidenum">
              <a:rPr lang="en-US" smtClean="0"/>
              <a:t>‹#›</a:t>
            </a:fld>
            <a:endParaRPr lang="en-US"/>
          </a:p>
        </p:txBody>
      </p:sp>
    </p:spTree>
    <p:extLst>
      <p:ext uri="{BB962C8B-B14F-4D97-AF65-F5344CB8AC3E}">
        <p14:creationId xmlns:p14="http://schemas.microsoft.com/office/powerpoint/2010/main" val="24563318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el og indholdsobjekt">
    <p:spTree>
      <p:nvGrpSpPr>
        <p:cNvPr id="1" name=""/>
        <p:cNvGrpSpPr/>
        <p:nvPr/>
      </p:nvGrpSpPr>
      <p:grpSpPr>
        <a:xfrm>
          <a:off x="0" y="0"/>
          <a:ext cx="0" cy="0"/>
          <a:chOff x="0" y="0"/>
          <a:chExt cx="0" cy="0"/>
        </a:xfrm>
      </p:grpSpPr>
      <p:grpSp>
        <p:nvGrpSpPr>
          <p:cNvPr id="5" name="Gruppe 17"/>
          <p:cNvGrpSpPr/>
          <p:nvPr userDrawn="1"/>
        </p:nvGrpSpPr>
        <p:grpSpPr>
          <a:xfrm>
            <a:off x="0" y="231195"/>
            <a:ext cx="12192000" cy="1225953"/>
            <a:chOff x="0" y="772814"/>
            <a:chExt cx="9144000" cy="1236959"/>
          </a:xfrm>
          <a:effectLst>
            <a:outerShdw blurRad="50800" dist="38100" dir="5400000" algn="t" rotWithShape="0">
              <a:prstClr val="black">
                <a:alpha val="40000"/>
              </a:prstClr>
            </a:outerShdw>
          </a:effectLst>
        </p:grpSpPr>
        <p:sp>
          <p:nvSpPr>
            <p:cNvPr id="6" name="Rektangel 2"/>
            <p:cNvSpPr>
              <a:spLocks noChangeArrowheads="1"/>
            </p:cNvSpPr>
            <p:nvPr/>
          </p:nvSpPr>
          <p:spPr bwMode="auto">
            <a:xfrm>
              <a:off x="0" y="772815"/>
              <a:ext cx="9144000" cy="1231200"/>
            </a:xfrm>
            <a:prstGeom prst="rect">
              <a:avLst/>
            </a:prstGeom>
            <a:solidFill>
              <a:srgbClr val="70B7D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indent="-342900" algn="ctr">
                <a:buFont typeface="+mj-lt"/>
                <a:buAutoNum type="arabicPeriod"/>
                <a:defRPr/>
              </a:pPr>
              <a:endParaRPr lang="da-DK" sz="1800" noProof="1">
                <a:solidFill>
                  <a:srgbClr val="FFFFFF"/>
                </a:solidFill>
                <a:latin typeface="Arial" pitchFamily="34" charset="0"/>
              </a:endParaRPr>
            </a:p>
          </p:txBody>
        </p:sp>
        <p:pic>
          <p:nvPicPr>
            <p:cNvPr id="7" name="Billede 3" descr="dreamstime_Hospital doctor.jpg"/>
            <p:cNvPicPr>
              <a:picLocks noChangeAspect="1"/>
            </p:cNvPicPr>
            <p:nvPr/>
          </p:nvPicPr>
          <p:blipFill>
            <a:blip r:embed="rId2" cstate="print"/>
            <a:srcRect/>
            <a:stretch>
              <a:fillRect/>
            </a:stretch>
          </p:blipFill>
          <p:spPr>
            <a:xfrm>
              <a:off x="7455258" y="772814"/>
              <a:ext cx="1688742" cy="1236959"/>
            </a:xfrm>
            <a:prstGeom prst="rect">
              <a:avLst/>
            </a:prstGeom>
            <a:noFill/>
            <a:ln>
              <a:noFill/>
            </a:ln>
          </p:spPr>
        </p:pic>
      </p:grpSp>
      <p:sp>
        <p:nvSpPr>
          <p:cNvPr id="3" name="Pladsholder til indhold 2"/>
          <p:cNvSpPr>
            <a:spLocks noGrp="1"/>
          </p:cNvSpPr>
          <p:nvPr>
            <p:ph idx="1"/>
          </p:nvPr>
        </p:nvSpPr>
        <p:spPr>
          <a:xfrm>
            <a:off x="609600" y="2298701"/>
            <a:ext cx="10972800" cy="3827463"/>
          </a:xfrm>
          <a:prstGeom prst="rect">
            <a:avLst/>
          </a:prstGeom>
        </p:spPr>
        <p:txBody>
          <a:bodyPr/>
          <a:lstStyle>
            <a:lvl1pPr>
              <a:defRPr>
                <a:solidFill>
                  <a:srgbClr val="000000"/>
                </a:solidFill>
                <a:latin typeface="Arial" pitchFamily="34" charset="0"/>
              </a:defRPr>
            </a:lvl1pPr>
            <a:lvl2pPr>
              <a:defRPr>
                <a:solidFill>
                  <a:srgbClr val="000000"/>
                </a:solidFill>
                <a:latin typeface="Arial" pitchFamily="34" charset="0"/>
              </a:defRPr>
            </a:lvl2pPr>
            <a:lvl3pPr>
              <a:defRPr>
                <a:solidFill>
                  <a:srgbClr val="000000"/>
                </a:solidFill>
                <a:latin typeface="Arial" pitchFamily="34" charset="0"/>
              </a:defRPr>
            </a:lvl3pPr>
            <a:lvl4pPr>
              <a:defRPr>
                <a:solidFill>
                  <a:srgbClr val="000000"/>
                </a:solidFill>
                <a:latin typeface="Arial" pitchFamily="34" charset="0"/>
              </a:defRPr>
            </a:lvl4pPr>
            <a:lvl5pPr>
              <a:defRPr>
                <a:solidFill>
                  <a:srgbClr val="000000"/>
                </a:solidFill>
                <a:latin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0" name="Titel 1"/>
          <p:cNvSpPr>
            <a:spLocks noGrp="1"/>
          </p:cNvSpPr>
          <p:nvPr>
            <p:ph type="title"/>
          </p:nvPr>
        </p:nvSpPr>
        <p:spPr>
          <a:xfrm>
            <a:off x="237067" y="304328"/>
            <a:ext cx="6112933" cy="563562"/>
          </a:xfrm>
          <a:prstGeom prst="rect">
            <a:avLst/>
          </a:prstGeom>
        </p:spPr>
        <p:txBody>
          <a:bodyPr/>
          <a:lstStyle>
            <a:lvl1pPr algn="l">
              <a:defRPr sz="3200">
                <a:latin typeface="Arial" pitchFamily="34" charset="0"/>
              </a:defRPr>
            </a:lvl1pPr>
          </a:lstStyle>
          <a:p>
            <a:r>
              <a:rPr lang="en-US" dirty="0" smtClean="0"/>
              <a:t>Click to edit Master title</a:t>
            </a:r>
            <a:endParaRPr lang="da-DK" dirty="0"/>
          </a:p>
        </p:txBody>
      </p:sp>
      <p:sp>
        <p:nvSpPr>
          <p:cNvPr id="11" name="Pladsholder til tekst 2"/>
          <p:cNvSpPr>
            <a:spLocks noGrp="1"/>
          </p:cNvSpPr>
          <p:nvPr>
            <p:ph type="body" idx="13"/>
          </p:nvPr>
        </p:nvSpPr>
        <p:spPr>
          <a:xfrm>
            <a:off x="237067" y="1016386"/>
            <a:ext cx="8652933" cy="358774"/>
          </a:xfrm>
          <a:prstGeom prst="rect">
            <a:avLst/>
          </a:prstGeom>
        </p:spPr>
        <p:txBody>
          <a:bodyPr anchor="b"/>
          <a:lstStyle>
            <a:lvl1pPr marL="0" indent="0">
              <a:buNone/>
              <a:defRPr sz="2000" b="1">
                <a:latin typeface="Arial"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Tree>
    <p:extLst>
      <p:ext uri="{BB962C8B-B14F-4D97-AF65-F5344CB8AC3E}">
        <p14:creationId xmlns:p14="http://schemas.microsoft.com/office/powerpoint/2010/main" val="6908296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eldias">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36686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6" name="Picture 5" descr="Mountains-01.jpg"/>
          <p:cNvPicPr>
            <a:picLocks noChangeAspect="1"/>
          </p:cNvPicPr>
          <p:nvPr userDrawn="1"/>
        </p:nvPicPr>
        <p:blipFill rotWithShape="1">
          <a:blip r:embed="rId2">
            <a:extLst>
              <a:ext uri="{28A0092B-C50C-407E-A947-70E740481C1C}">
                <a14:useLocalDpi xmlns:a14="http://schemas.microsoft.com/office/drawing/2010/main" val="0"/>
              </a:ext>
            </a:extLst>
          </a:blip>
          <a:srcRect t="90699"/>
          <a:stretch/>
        </p:blipFill>
        <p:spPr>
          <a:xfrm>
            <a:off x="0" y="6212543"/>
            <a:ext cx="12192000" cy="657215"/>
          </a:xfrm>
          <a:prstGeom prst="rect">
            <a:avLst/>
          </a:prstGeom>
        </p:spPr>
      </p:pic>
    </p:spTree>
    <p:extLst>
      <p:ext uri="{BB962C8B-B14F-4D97-AF65-F5344CB8AC3E}">
        <p14:creationId xmlns:p14="http://schemas.microsoft.com/office/powerpoint/2010/main" val="14958013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6" name="Picture 5" descr="Grad-01.jpg"/>
          <p:cNvPicPr>
            <a:picLocks noChangeAspect="1"/>
          </p:cNvPicPr>
          <p:nvPr userDrawn="1"/>
        </p:nvPicPr>
        <p:blipFill rotWithShape="1">
          <a:blip r:embed="rId2">
            <a:extLst>
              <a:ext uri="{28A0092B-C50C-407E-A947-70E740481C1C}">
                <a14:useLocalDpi xmlns:a14="http://schemas.microsoft.com/office/drawing/2010/main" val="0"/>
              </a:ext>
            </a:extLst>
          </a:blip>
          <a:srcRect t="91213"/>
          <a:stretch/>
        </p:blipFill>
        <p:spPr>
          <a:xfrm>
            <a:off x="-31357" y="6247291"/>
            <a:ext cx="12223357" cy="622468"/>
          </a:xfrm>
          <a:prstGeom prst="rect">
            <a:avLst/>
          </a:prstGeom>
        </p:spPr>
      </p:pic>
    </p:spTree>
    <p:extLst>
      <p:ext uri="{BB962C8B-B14F-4D97-AF65-F5344CB8AC3E}">
        <p14:creationId xmlns:p14="http://schemas.microsoft.com/office/powerpoint/2010/main" val="15051488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6" name="Picture 5" descr="Rainbow-01.jpg"/>
          <p:cNvPicPr>
            <a:picLocks noChangeAspect="1"/>
          </p:cNvPicPr>
          <p:nvPr userDrawn="1"/>
        </p:nvPicPr>
        <p:blipFill rotWithShape="1">
          <a:blip r:embed="rId2">
            <a:extLst>
              <a:ext uri="{28A0092B-C50C-407E-A947-70E740481C1C}">
                <a14:useLocalDpi xmlns:a14="http://schemas.microsoft.com/office/drawing/2010/main" val="0"/>
              </a:ext>
            </a:extLst>
          </a:blip>
          <a:srcRect b="88239"/>
          <a:stretch/>
        </p:blipFill>
        <p:spPr>
          <a:xfrm>
            <a:off x="0" y="-7932"/>
            <a:ext cx="12192000" cy="831010"/>
          </a:xfrm>
          <a:prstGeom prst="rect">
            <a:avLst/>
          </a:prstGeom>
        </p:spPr>
      </p:pic>
    </p:spTree>
    <p:extLst>
      <p:ext uri="{BB962C8B-B14F-4D97-AF65-F5344CB8AC3E}">
        <p14:creationId xmlns:p14="http://schemas.microsoft.com/office/powerpoint/2010/main" val="158663731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6" name="Picture 5" descr="Alt 3-01.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9334" y="0"/>
            <a:ext cx="11833412" cy="6858000"/>
          </a:xfrm>
          <a:prstGeom prst="rect">
            <a:avLst/>
          </a:prstGeom>
        </p:spPr>
      </p:pic>
    </p:spTree>
    <p:extLst>
      <p:ext uri="{BB962C8B-B14F-4D97-AF65-F5344CB8AC3E}">
        <p14:creationId xmlns:p14="http://schemas.microsoft.com/office/powerpoint/2010/main" val="10701458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5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pic>
        <p:nvPicPr>
          <p:cNvPr id="6" name="Picture 5" descr="Alt 1-01.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9601" y="2657365"/>
            <a:ext cx="3138831" cy="1819095"/>
          </a:xfrm>
          <a:prstGeom prst="rect">
            <a:avLst/>
          </a:prstGeom>
        </p:spPr>
      </p:pic>
      <p:pic>
        <p:nvPicPr>
          <p:cNvPr id="7" name="Picture 6" descr="Alt 2-01.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891990" y="2497158"/>
            <a:ext cx="5016393" cy="2907228"/>
          </a:xfrm>
          <a:prstGeom prst="rect">
            <a:avLst/>
          </a:prstGeom>
        </p:spPr>
      </p:pic>
    </p:spTree>
    <p:extLst>
      <p:ext uri="{BB962C8B-B14F-4D97-AF65-F5344CB8AC3E}">
        <p14:creationId xmlns:p14="http://schemas.microsoft.com/office/powerpoint/2010/main" val="13189522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219356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9916976-5D93-46E4-A98A-FAD63E4D0EA8}" type="datetimeFigureOut">
              <a:rPr lang="en-US" dirty="0"/>
              <a:t>7/18/2017</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2281733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7" name="Picture 6" descr="Corner-01.jpg"/>
          <p:cNvPicPr>
            <a:picLocks noChangeAspect="1"/>
          </p:cNvPicPr>
          <p:nvPr userDrawn="1"/>
        </p:nvPicPr>
        <p:blipFill rotWithShape="1">
          <a:blip r:embed="rId2">
            <a:extLst>
              <a:ext uri="{28A0092B-C50C-407E-A947-70E740481C1C}">
                <a14:useLocalDpi xmlns:a14="http://schemas.microsoft.com/office/drawing/2010/main" val="0"/>
              </a:ext>
            </a:extLst>
          </a:blip>
          <a:srcRect t="63479"/>
          <a:stretch/>
        </p:blipFill>
        <p:spPr>
          <a:xfrm>
            <a:off x="0" y="4562196"/>
            <a:ext cx="12192000" cy="2337638"/>
          </a:xfrm>
          <a:prstGeom prst="rect">
            <a:avLst/>
          </a:prstGeom>
        </p:spPr>
      </p:pic>
    </p:spTree>
    <p:extLst>
      <p:ext uri="{BB962C8B-B14F-4D97-AF65-F5344CB8AC3E}">
        <p14:creationId xmlns:p14="http://schemas.microsoft.com/office/powerpoint/2010/main" val="4511509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C282A54-4263-BA41-9BC3-E7CD5BBF5EF8}" type="datetimeFigureOut">
              <a:rPr lang="en-US" smtClean="0"/>
              <a:t>7/18/2017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E6C364-0AA5-BD4B-B9B6-5CCE44D395FA}" type="slidenum">
              <a:rPr lang="en-US" smtClean="0"/>
              <a:t>‹#›</a:t>
            </a:fld>
            <a:endParaRPr lang="en-US"/>
          </a:p>
        </p:txBody>
      </p:sp>
    </p:spTree>
    <p:extLst>
      <p:ext uri="{BB962C8B-B14F-4D97-AF65-F5344CB8AC3E}">
        <p14:creationId xmlns:p14="http://schemas.microsoft.com/office/powerpoint/2010/main" val="29749886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C282A54-4263-BA41-9BC3-E7CD5BBF5EF8}" type="datetimeFigureOut">
              <a:rPr lang="en-US" smtClean="0"/>
              <a:t>7/18/2017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4E6C364-0AA5-BD4B-B9B6-5CCE44D395FA}" type="slidenum">
              <a:rPr lang="en-US" smtClean="0"/>
              <a:t>‹#›</a:t>
            </a:fld>
            <a:endParaRPr lang="en-US"/>
          </a:p>
        </p:txBody>
      </p:sp>
    </p:spTree>
    <p:extLst>
      <p:ext uri="{BB962C8B-B14F-4D97-AF65-F5344CB8AC3E}">
        <p14:creationId xmlns:p14="http://schemas.microsoft.com/office/powerpoint/2010/main" val="40308361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C282A54-4263-BA41-9BC3-E7CD5BBF5EF8}" type="datetimeFigureOut">
              <a:rPr lang="en-US" smtClean="0"/>
              <a:t>7/18/2017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4E6C364-0AA5-BD4B-B9B6-5CCE44D395FA}" type="slidenum">
              <a:rPr lang="en-US" smtClean="0"/>
              <a:t>‹#›</a:t>
            </a:fld>
            <a:endParaRPr lang="en-US"/>
          </a:p>
        </p:txBody>
      </p:sp>
    </p:spTree>
    <p:extLst>
      <p:ext uri="{BB962C8B-B14F-4D97-AF65-F5344CB8AC3E}">
        <p14:creationId xmlns:p14="http://schemas.microsoft.com/office/powerpoint/2010/main" val="30685933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C282A54-4263-BA41-9BC3-E7CD5BBF5EF8}" type="datetimeFigureOut">
              <a:rPr lang="en-US" smtClean="0"/>
              <a:t>7/18/2017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4E6C364-0AA5-BD4B-B9B6-5CCE44D395FA}" type="slidenum">
              <a:rPr lang="en-US" smtClean="0"/>
              <a:t>‹#›</a:t>
            </a:fld>
            <a:endParaRPr lang="en-US"/>
          </a:p>
        </p:txBody>
      </p:sp>
    </p:spTree>
    <p:extLst>
      <p:ext uri="{BB962C8B-B14F-4D97-AF65-F5344CB8AC3E}">
        <p14:creationId xmlns:p14="http://schemas.microsoft.com/office/powerpoint/2010/main" val="4740833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C282A54-4263-BA41-9BC3-E7CD5BBF5EF8}" type="datetimeFigureOut">
              <a:rPr lang="en-US" smtClean="0"/>
              <a:t>7/18/2017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4E6C364-0AA5-BD4B-B9B6-5CCE44D395FA}" type="slidenum">
              <a:rPr lang="en-US" smtClean="0"/>
              <a:t>‹#›</a:t>
            </a:fld>
            <a:endParaRPr lang="en-US"/>
          </a:p>
        </p:txBody>
      </p:sp>
    </p:spTree>
    <p:extLst>
      <p:ext uri="{BB962C8B-B14F-4D97-AF65-F5344CB8AC3E}">
        <p14:creationId xmlns:p14="http://schemas.microsoft.com/office/powerpoint/2010/main" val="5134320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C282A54-4263-BA41-9BC3-E7CD5BBF5EF8}" type="datetimeFigureOut">
              <a:rPr lang="en-US" smtClean="0"/>
              <a:t>7/18/2017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4E6C364-0AA5-BD4B-B9B6-5CCE44D395FA}" type="slidenum">
              <a:rPr lang="en-US" smtClean="0"/>
              <a:t>‹#›</a:t>
            </a:fld>
            <a:endParaRPr lang="en-US"/>
          </a:p>
        </p:txBody>
      </p:sp>
    </p:spTree>
    <p:extLst>
      <p:ext uri="{BB962C8B-B14F-4D97-AF65-F5344CB8AC3E}">
        <p14:creationId xmlns:p14="http://schemas.microsoft.com/office/powerpoint/2010/main" val="37178590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282A54-4263-BA41-9BC3-E7CD5BBF5EF8}" type="datetimeFigureOut">
              <a:rPr lang="en-US" smtClean="0"/>
              <a:t>7/18/2017</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4E6C364-0AA5-BD4B-B9B6-5CCE44D395FA}" type="slidenum">
              <a:rPr lang="en-US" smtClean="0"/>
              <a:t>‹#›</a:t>
            </a:fld>
            <a:endParaRPr lang="en-US"/>
          </a:p>
        </p:txBody>
      </p:sp>
    </p:spTree>
    <p:extLst>
      <p:ext uri="{BB962C8B-B14F-4D97-AF65-F5344CB8AC3E}">
        <p14:creationId xmlns:p14="http://schemas.microsoft.com/office/powerpoint/2010/main" val="40415651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2"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3" r:id="rId15"/>
    <p:sldLayoutId id="2147483664" r:id="rId16"/>
    <p:sldLayoutId id="2147483665" r:id="rId17"/>
    <p:sldLayoutId id="2147483666" r:id="rId18"/>
    <p:sldLayoutId id="2147483667" r:id="rId19"/>
    <p:sldLayoutId id="2147483668" r:id="rId20"/>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jpg"/><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6.xml"/><Relationship Id="rId1" Type="http://schemas.openxmlformats.org/officeDocument/2006/relationships/slideLayout" Target="../slideLayouts/slideLayout20.xml"/><Relationship Id="rId4" Type="http://schemas.openxmlformats.org/officeDocument/2006/relationships/hyperlink" Target="http://fmdrl.org/2691"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7.xml"/><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8.xml"/><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9.xml"/><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0.xml"/><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1.xml"/><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0.xml"/></Relationships>
</file>

<file path=ppt/slides/_rels/slide2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2.xml"/><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20.xml"/><Relationship Id="rId4" Type="http://schemas.openxmlformats.org/officeDocument/2006/relationships/image" Target="../media/image4.jpg"/></Relationships>
</file>

<file path=ppt/slides/_rels/slide2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4.xml"/><Relationship Id="rId1" Type="http://schemas.openxmlformats.org/officeDocument/2006/relationships/slideLayout" Target="../slideLayouts/slideLayout20.xml"/></Relationships>
</file>

<file path=ppt/slides/_rels/slide2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0.xml"/></Relationships>
</file>

<file path=ppt/slides/_rels/slide2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5.jpg"/><Relationship Id="rId1" Type="http://schemas.openxmlformats.org/officeDocument/2006/relationships/slideLayout" Target="../slideLayouts/slideLayout20.xml"/></Relationships>
</file>

<file path=ppt/slides/_rels/slide2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0.xml"/></Relationships>
</file>

<file path=ppt/slides/_rels/slide2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6.jpg"/><Relationship Id="rId1" Type="http://schemas.openxmlformats.org/officeDocument/2006/relationships/slideLayout" Target="../slideLayouts/slideLayout20.xml"/></Relationships>
</file>

<file path=ppt/slides/_rels/slide2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7.png"/><Relationship Id="rId1" Type="http://schemas.openxmlformats.org/officeDocument/2006/relationships/slideLayout" Target="../slideLayouts/slideLayout20.xml"/></Relationships>
</file>

<file path=ppt/slides/_rels/slide2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0.xml"/></Relationships>
</file>

<file path=ppt/slides/_rels/slide2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0.xml"/></Relationships>
</file>

<file path=ppt/slides/_rels/slide3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0.xml"/></Relationships>
</file>

<file path=ppt/slides/_rels/slide3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20.xml"/><Relationship Id="rId4" Type="http://schemas.openxmlformats.org/officeDocument/2006/relationships/image" Target="../media/image4.jpg"/></Relationships>
</file>

<file path=ppt/slides/_rels/slide3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6.xml"/><Relationship Id="rId1" Type="http://schemas.openxmlformats.org/officeDocument/2006/relationships/slideLayout" Target="../slideLayouts/slideLayout20.xml"/></Relationships>
</file>

<file path=ppt/slides/_rels/slide3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7.xml"/><Relationship Id="rId1" Type="http://schemas.openxmlformats.org/officeDocument/2006/relationships/slideLayout" Target="../slideLayouts/slideLayout20.xml"/><Relationship Id="rId4" Type="http://schemas.openxmlformats.org/officeDocument/2006/relationships/image" Target="../media/image19.emf"/></Relationships>
</file>

<file path=ppt/slides/_rels/slide3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8.xml"/><Relationship Id="rId1" Type="http://schemas.openxmlformats.org/officeDocument/2006/relationships/slideLayout" Target="../slideLayouts/slideLayout20.xml"/></Relationships>
</file>

<file path=ppt/slides/_rels/slide3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9.xml"/><Relationship Id="rId1" Type="http://schemas.openxmlformats.org/officeDocument/2006/relationships/slideLayout" Target="../slideLayouts/slideLayout20.xml"/></Relationships>
</file>

<file path=ppt/slides/_rels/slide36.xml.rels><?xml version="1.0" encoding="UTF-8" standalone="yes"?>
<Relationships xmlns="http://schemas.openxmlformats.org/package/2006/relationships"><Relationship Id="rId3" Type="http://schemas.openxmlformats.org/officeDocument/2006/relationships/hyperlink" Target="http://www.pnwu.edu/files/5814/3144/9427/Adjunct_Faculty_Application_updated_3_10_15.pdf" TargetMode="External"/><Relationship Id="rId2" Type="http://schemas.openxmlformats.org/officeDocument/2006/relationships/hyperlink" Target="http://www.pnwu.edu/college-osteopathic-medicine/adjunct-clinical-faculty-development/" TargetMode="External"/><Relationship Id="rId1" Type="http://schemas.openxmlformats.org/officeDocument/2006/relationships/slideLayout" Target="../slideLayouts/slideLayout20.xml"/><Relationship Id="rId5" Type="http://schemas.openxmlformats.org/officeDocument/2006/relationships/image" Target="../media/image4.jpg"/><Relationship Id="rId4" Type="http://schemas.openxmlformats.org/officeDocument/2006/relationships/hyperlink" Target="http://www.pnwu.edu/college-osteopathic-medicine/curriculum/clinical-rotations/"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0.xml"/><Relationship Id="rId1" Type="http://schemas.openxmlformats.org/officeDocument/2006/relationships/slideLayout" Target="../slideLayouts/slideLayout20.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9.jpeg"/><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0.jp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1.png"/><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0.xml"/><Relationship Id="rId4" Type="http://schemas.openxmlformats.org/officeDocument/2006/relationships/image" Target="../media/image4.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41684" y="1293494"/>
            <a:ext cx="11053011" cy="1754326"/>
          </a:xfrm>
          <a:prstGeom prst="rect">
            <a:avLst/>
          </a:prstGeom>
          <a:noFill/>
        </p:spPr>
        <p:txBody>
          <a:bodyPr wrap="square" rtlCol="0">
            <a:spAutoFit/>
          </a:bodyPr>
          <a:lstStyle/>
          <a:p>
            <a:pPr algn="ctr"/>
            <a:r>
              <a:rPr lang="en-US" sz="5400" b="1" spc="600" dirty="0" err="1" smtClean="0">
                <a:solidFill>
                  <a:schemeClr val="tx2"/>
                </a:solidFill>
                <a:latin typeface="Roboto Black" panose="02000000000000000000" pitchFamily="2" charset="0"/>
                <a:ea typeface="Roboto Black" panose="02000000000000000000" pitchFamily="2" charset="0"/>
              </a:rPr>
              <a:t>Precepting</a:t>
            </a:r>
            <a:r>
              <a:rPr lang="en-US" sz="5400" b="1" spc="600" dirty="0" smtClean="0">
                <a:solidFill>
                  <a:schemeClr val="tx2"/>
                </a:solidFill>
                <a:latin typeface="Roboto Black" panose="02000000000000000000" pitchFamily="2" charset="0"/>
                <a:ea typeface="Roboto Black" panose="02000000000000000000" pitchFamily="2" charset="0"/>
              </a:rPr>
              <a:t> and Production Based Practices</a:t>
            </a:r>
            <a:endParaRPr lang="en-US" sz="5400" dirty="0">
              <a:solidFill>
                <a:schemeClr val="tx2"/>
              </a:solidFill>
              <a:latin typeface="Roboto Black" panose="02000000000000000000" pitchFamily="2" charset="0"/>
              <a:ea typeface="Roboto Black" panose="02000000000000000000" pitchFamily="2" charset="0"/>
            </a:endParaRPr>
          </a:p>
        </p:txBody>
      </p:sp>
      <p:sp>
        <p:nvSpPr>
          <p:cNvPr id="4" name="Subtitle 2"/>
          <p:cNvSpPr txBox="1">
            <a:spLocks/>
          </p:cNvSpPr>
          <p:nvPr/>
        </p:nvSpPr>
        <p:spPr>
          <a:xfrm>
            <a:off x="2438400" y="3509866"/>
            <a:ext cx="8983579" cy="2024660"/>
          </a:xfrm>
          <a:prstGeom prst="rect">
            <a:avLst/>
          </a:prstGeom>
        </p:spPr>
        <p:txBody>
          <a:bodyPr>
            <a:normAutofit fontScale="85000"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r">
              <a:buNone/>
            </a:pPr>
            <a:r>
              <a:rPr lang="en-US" dirty="0">
                <a:latin typeface="Roboto" panose="02000000000000000000" pitchFamily="2" charset="0"/>
                <a:ea typeface="Roboto" panose="02000000000000000000" pitchFamily="2" charset="0"/>
              </a:rPr>
              <a:t>Anita Showalter, DO, FACOOG (D)</a:t>
            </a:r>
          </a:p>
          <a:p>
            <a:pPr marL="0" indent="0" algn="r">
              <a:buNone/>
            </a:pPr>
            <a:r>
              <a:rPr lang="en-US" dirty="0">
                <a:latin typeface="Roboto" panose="02000000000000000000" pitchFamily="2" charset="0"/>
                <a:ea typeface="Roboto" panose="02000000000000000000" pitchFamily="2" charset="0"/>
              </a:rPr>
              <a:t>Assistant Dean of Clinical Education</a:t>
            </a:r>
          </a:p>
          <a:p>
            <a:pPr marL="0" indent="0" algn="r">
              <a:buNone/>
            </a:pPr>
            <a:r>
              <a:rPr lang="en-US" dirty="0">
                <a:latin typeface="Roboto" panose="02000000000000000000" pitchFamily="2" charset="0"/>
                <a:ea typeface="Roboto" panose="02000000000000000000" pitchFamily="2" charset="0"/>
              </a:rPr>
              <a:t>Associate Professor and Chief, Division of </a:t>
            </a:r>
            <a:r>
              <a:rPr lang="en-US" dirty="0" smtClean="0">
                <a:latin typeface="Roboto" panose="02000000000000000000" pitchFamily="2" charset="0"/>
                <a:ea typeface="Roboto" panose="02000000000000000000" pitchFamily="2" charset="0"/>
              </a:rPr>
              <a:t>Women’s Health</a:t>
            </a:r>
            <a:endParaRPr lang="en-US" dirty="0">
              <a:latin typeface="Roboto" panose="02000000000000000000" pitchFamily="2" charset="0"/>
              <a:ea typeface="Roboto" panose="02000000000000000000" pitchFamily="2" charset="0"/>
            </a:endParaRPr>
          </a:p>
          <a:p>
            <a:pPr marL="0" indent="0" algn="r">
              <a:buNone/>
            </a:pPr>
            <a:r>
              <a:rPr lang="en-US" dirty="0">
                <a:latin typeface="Roboto" panose="02000000000000000000" pitchFamily="2" charset="0"/>
                <a:ea typeface="Roboto" panose="02000000000000000000" pitchFamily="2" charset="0"/>
              </a:rPr>
              <a:t>Pacific Northwest University of Health Sciences</a:t>
            </a:r>
          </a:p>
          <a:p>
            <a:pPr marL="0" indent="0" algn="r">
              <a:buNone/>
            </a:pPr>
            <a:endParaRPr lang="en-US" dirty="0"/>
          </a:p>
        </p:txBody>
      </p:sp>
    </p:spTree>
    <p:extLst>
      <p:ext uri="{BB962C8B-B14F-4D97-AF65-F5344CB8AC3E}">
        <p14:creationId xmlns:p14="http://schemas.microsoft.com/office/powerpoint/2010/main" val="385063280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76519" y="121092"/>
            <a:ext cx="8229600" cy="796059"/>
          </a:xfrm>
        </p:spPr>
        <p:txBody>
          <a:bodyPr>
            <a:normAutofit/>
          </a:bodyPr>
          <a:lstStyle/>
          <a:p>
            <a:r>
              <a:rPr lang="en-US" sz="3600" dirty="0">
                <a:solidFill>
                  <a:schemeClr val="tx2"/>
                </a:solidFill>
                <a:latin typeface="Roboto" panose="02000000000000000000" pitchFamily="2" charset="0"/>
                <a:ea typeface="Roboto" panose="02000000000000000000" pitchFamily="2" charset="0"/>
              </a:rPr>
              <a:t>Advantages to the Patients</a:t>
            </a:r>
          </a:p>
        </p:txBody>
      </p:sp>
      <p:sp>
        <p:nvSpPr>
          <p:cNvPr id="3" name="Content Placeholder 2"/>
          <p:cNvSpPr>
            <a:spLocks noGrp="1"/>
          </p:cNvSpPr>
          <p:nvPr>
            <p:ph idx="1"/>
          </p:nvPr>
        </p:nvSpPr>
        <p:spPr>
          <a:xfrm>
            <a:off x="577516" y="1264108"/>
            <a:ext cx="10940716" cy="4525963"/>
          </a:xfrm>
        </p:spPr>
        <p:txBody>
          <a:bodyPr>
            <a:normAutofit/>
          </a:bodyPr>
          <a:lstStyle/>
          <a:p>
            <a:r>
              <a:rPr lang="en-US" sz="2400" dirty="0">
                <a:latin typeface="Roboto" panose="02000000000000000000" pitchFamily="2" charset="0"/>
                <a:ea typeface="Roboto" panose="02000000000000000000" pitchFamily="2" charset="0"/>
              </a:rPr>
              <a:t>Patients feel heard and taken care of when they spend more time with the students</a:t>
            </a:r>
          </a:p>
          <a:p>
            <a:r>
              <a:rPr lang="en-US" sz="2400" dirty="0">
                <a:latin typeface="Roboto" panose="02000000000000000000" pitchFamily="2" charset="0"/>
                <a:ea typeface="Roboto" panose="02000000000000000000" pitchFamily="2" charset="0"/>
              </a:rPr>
              <a:t>Many patients enjoy the opportunity to be “professor” for the day </a:t>
            </a:r>
          </a:p>
          <a:p>
            <a:r>
              <a:rPr lang="en-US" sz="2400" dirty="0" smtClean="0">
                <a:latin typeface="Roboto" panose="02000000000000000000" pitchFamily="2" charset="0"/>
                <a:ea typeface="Roboto" panose="02000000000000000000" pitchFamily="2" charset="0"/>
              </a:rPr>
              <a:t>Patients benefit from having physicians that are current in by being </a:t>
            </a:r>
            <a:r>
              <a:rPr lang="en-US" sz="2400" dirty="0">
                <a:latin typeface="Roboto" panose="02000000000000000000" pitchFamily="2" charset="0"/>
                <a:ea typeface="Roboto" panose="02000000000000000000" pitchFamily="2" charset="0"/>
              </a:rPr>
              <a:t>involved in </a:t>
            </a:r>
            <a:r>
              <a:rPr lang="en-US" sz="2400" dirty="0" smtClean="0">
                <a:latin typeface="Roboto" panose="02000000000000000000" pitchFamily="2" charset="0"/>
                <a:ea typeface="Roboto" panose="02000000000000000000" pitchFamily="2" charset="0"/>
              </a:rPr>
              <a:t>teaching</a:t>
            </a:r>
            <a:endParaRPr lang="en-US" sz="2400" dirty="0">
              <a:latin typeface="Roboto" panose="02000000000000000000" pitchFamily="2" charset="0"/>
              <a:ea typeface="Roboto" panose="02000000000000000000" pitchFamily="2" charset="0"/>
            </a:endParaRPr>
          </a:p>
          <a:p>
            <a:r>
              <a:rPr lang="en-US" sz="2400" dirty="0">
                <a:latin typeface="Roboto" panose="02000000000000000000" pitchFamily="2" charset="0"/>
                <a:ea typeface="Roboto" panose="02000000000000000000" pitchFamily="2" charset="0"/>
              </a:rPr>
              <a:t>Patients can help </a:t>
            </a:r>
            <a:r>
              <a:rPr lang="en-US" sz="2400" dirty="0" smtClean="0">
                <a:latin typeface="Roboto" panose="02000000000000000000" pitchFamily="2" charset="0"/>
                <a:ea typeface="Roboto" panose="02000000000000000000" pitchFamily="2" charset="0"/>
              </a:rPr>
              <a:t>recruit </a:t>
            </a:r>
            <a:r>
              <a:rPr lang="en-US" sz="2400" dirty="0">
                <a:latin typeface="Roboto" panose="02000000000000000000" pitchFamily="2" charset="0"/>
                <a:ea typeface="Roboto" panose="02000000000000000000" pitchFamily="2" charset="0"/>
              </a:rPr>
              <a:t>physicians to </a:t>
            </a:r>
            <a:endParaRPr lang="en-US" sz="2400" dirty="0" smtClean="0">
              <a:latin typeface="Roboto" panose="02000000000000000000" pitchFamily="2" charset="0"/>
              <a:ea typeface="Roboto" panose="02000000000000000000" pitchFamily="2" charset="0"/>
            </a:endParaRPr>
          </a:p>
          <a:p>
            <a:pPr marL="0" indent="0">
              <a:buNone/>
            </a:pPr>
            <a:r>
              <a:rPr lang="en-US" sz="2400" dirty="0">
                <a:latin typeface="Roboto" panose="02000000000000000000" pitchFamily="2" charset="0"/>
                <a:ea typeface="Roboto" panose="02000000000000000000" pitchFamily="2" charset="0"/>
              </a:rPr>
              <a:t>	</a:t>
            </a:r>
            <a:r>
              <a:rPr lang="en-US" sz="2400" dirty="0" smtClean="0">
                <a:latin typeface="Roboto" panose="02000000000000000000" pitchFamily="2" charset="0"/>
                <a:ea typeface="Roboto" panose="02000000000000000000" pitchFamily="2" charset="0"/>
              </a:rPr>
              <a:t>the community</a:t>
            </a:r>
          </a:p>
          <a:p>
            <a:r>
              <a:rPr lang="en-US" sz="2400" dirty="0" smtClean="0">
                <a:latin typeface="Roboto" panose="02000000000000000000" pitchFamily="2" charset="0"/>
                <a:ea typeface="Roboto" panose="02000000000000000000" pitchFamily="2" charset="0"/>
              </a:rPr>
              <a:t>Students can assist in patient education with </a:t>
            </a:r>
          </a:p>
          <a:p>
            <a:pPr marL="0" indent="0">
              <a:buNone/>
            </a:pPr>
            <a:r>
              <a:rPr lang="en-US" sz="2400" dirty="0">
                <a:latin typeface="Roboto" panose="02000000000000000000" pitchFamily="2" charset="0"/>
                <a:ea typeface="Roboto" panose="02000000000000000000" pitchFamily="2" charset="0"/>
              </a:rPr>
              <a:t>	</a:t>
            </a:r>
            <a:r>
              <a:rPr lang="en-US" sz="2400" dirty="0" smtClean="0">
                <a:latin typeface="Roboto" panose="02000000000000000000" pitchFamily="2" charset="0"/>
                <a:ea typeface="Roboto" panose="02000000000000000000" pitchFamily="2" charset="0"/>
              </a:rPr>
              <a:t>time to answer questions</a:t>
            </a:r>
          </a:p>
        </p:txBody>
      </p:sp>
      <p:sp>
        <p:nvSpPr>
          <p:cNvPr id="5" name="TextBox 4"/>
          <p:cNvSpPr txBox="1"/>
          <p:nvPr/>
        </p:nvSpPr>
        <p:spPr>
          <a:xfrm>
            <a:off x="6246847" y="5923043"/>
            <a:ext cx="1196901" cy="246221"/>
          </a:xfrm>
          <a:prstGeom prst="rect">
            <a:avLst/>
          </a:prstGeom>
          <a:noFill/>
        </p:spPr>
        <p:txBody>
          <a:bodyPr wrap="square" rtlCol="0">
            <a:spAutoFit/>
          </a:bodyPr>
          <a:lstStyle/>
          <a:p>
            <a:pPr algn="r"/>
            <a:r>
              <a:rPr lang="en-US" sz="1000" dirty="0">
                <a:latin typeface="Roboto Condensed" panose="02000000000000000000" pitchFamily="2" charset="0"/>
                <a:ea typeface="Roboto Condensed" panose="02000000000000000000" pitchFamily="2" charset="0"/>
              </a:rPr>
              <a:t>scienceroll.com</a:t>
            </a:r>
          </a:p>
        </p:txBody>
      </p:sp>
      <p:pic>
        <p:nvPicPr>
          <p:cNvPr id="6" name="Picture 5" descr="Grad-01.jpg"/>
          <p:cNvPicPr>
            <a:picLocks noChangeAspect="1"/>
          </p:cNvPicPr>
          <p:nvPr/>
        </p:nvPicPr>
        <p:blipFill rotWithShape="1">
          <a:blip r:embed="rId2">
            <a:extLst>
              <a:ext uri="{28A0092B-C50C-407E-A947-70E740481C1C}">
                <a14:useLocalDpi xmlns:a14="http://schemas.microsoft.com/office/drawing/2010/main" val="0"/>
              </a:ext>
            </a:extLst>
          </a:blip>
          <a:srcRect t="91219"/>
          <a:stretch/>
        </p:blipFill>
        <p:spPr>
          <a:xfrm>
            <a:off x="3006022" y="6237526"/>
            <a:ext cx="9185978" cy="620474"/>
          </a:xfrm>
          <a:prstGeom prst="rect">
            <a:avLst/>
          </a:prstGeom>
        </p:spPr>
      </p:pic>
      <p:pic>
        <p:nvPicPr>
          <p:cNvPr id="7" name="Picture 6"/>
          <p:cNvPicPr>
            <a:picLocks noChangeAspect="1"/>
          </p:cNvPicPr>
          <p:nvPr/>
        </p:nvPicPr>
        <p:blipFill>
          <a:blip r:embed="rId3"/>
          <a:stretch>
            <a:fillRect/>
          </a:stretch>
        </p:blipFill>
        <p:spPr>
          <a:xfrm>
            <a:off x="7599011" y="3431260"/>
            <a:ext cx="4058651" cy="2705767"/>
          </a:xfrm>
          <a:prstGeom prst="rect">
            <a:avLst/>
          </a:prstGeom>
        </p:spPr>
      </p:pic>
    </p:spTree>
    <p:extLst>
      <p:ext uri="{BB962C8B-B14F-4D97-AF65-F5344CB8AC3E}">
        <p14:creationId xmlns:p14="http://schemas.microsoft.com/office/powerpoint/2010/main" val="235435743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45784" y="264803"/>
            <a:ext cx="8946913" cy="1365578"/>
          </a:xfrm>
        </p:spPr>
        <p:txBody>
          <a:bodyPr>
            <a:noAutofit/>
          </a:bodyPr>
          <a:lstStyle/>
          <a:p>
            <a:r>
              <a:rPr lang="en-US" sz="4000" dirty="0" smtClean="0">
                <a:solidFill>
                  <a:schemeClr val="tx2"/>
                </a:solidFill>
                <a:latin typeface="Roboto" panose="02000000000000000000" pitchFamily="2" charset="0"/>
                <a:ea typeface="Roboto" panose="02000000000000000000" pitchFamily="2" charset="0"/>
              </a:rPr>
              <a:t>Students as Medical Scribes – Assisting the Preceptor While Protecting the Rotation Experience</a:t>
            </a:r>
            <a:endParaRPr lang="en-US" sz="4000" dirty="0">
              <a:solidFill>
                <a:schemeClr val="tx2"/>
              </a:solidFill>
              <a:latin typeface="Roboto" panose="02000000000000000000" pitchFamily="2" charset="0"/>
              <a:ea typeface="Roboto" panose="02000000000000000000" pitchFamily="2" charset="0"/>
            </a:endParaRPr>
          </a:p>
        </p:txBody>
      </p:sp>
      <p:pic>
        <p:nvPicPr>
          <p:cNvPr id="6" name="Picture 5" descr="Grad-01.jpg"/>
          <p:cNvPicPr>
            <a:picLocks noChangeAspect="1"/>
          </p:cNvPicPr>
          <p:nvPr/>
        </p:nvPicPr>
        <p:blipFill rotWithShape="1">
          <a:blip r:embed="rId3">
            <a:extLst>
              <a:ext uri="{28A0092B-C50C-407E-A947-70E740481C1C}">
                <a14:useLocalDpi xmlns:a14="http://schemas.microsoft.com/office/drawing/2010/main" val="0"/>
              </a:ext>
            </a:extLst>
          </a:blip>
          <a:srcRect t="91219"/>
          <a:stretch/>
        </p:blipFill>
        <p:spPr>
          <a:xfrm>
            <a:off x="3006022" y="6237526"/>
            <a:ext cx="9185978" cy="620474"/>
          </a:xfrm>
          <a:prstGeom prst="rect">
            <a:avLst/>
          </a:prstGeom>
        </p:spPr>
      </p:pic>
      <p:sp>
        <p:nvSpPr>
          <p:cNvPr id="9" name="Content Placeholder 8"/>
          <p:cNvSpPr>
            <a:spLocks noGrp="1"/>
          </p:cNvSpPr>
          <p:nvPr>
            <p:ph idx="1"/>
          </p:nvPr>
        </p:nvSpPr>
        <p:spPr>
          <a:xfrm>
            <a:off x="577516" y="1828628"/>
            <a:ext cx="10956757" cy="4267837"/>
          </a:xfrm>
        </p:spPr>
        <p:txBody>
          <a:bodyPr>
            <a:normAutofit/>
          </a:bodyPr>
          <a:lstStyle/>
          <a:p>
            <a:r>
              <a:rPr lang="en-US" sz="2400" dirty="0" smtClean="0"/>
              <a:t>PNWU students receive scribe training during their first two years of didactics</a:t>
            </a:r>
          </a:p>
          <a:p>
            <a:r>
              <a:rPr lang="en-US" sz="2400" dirty="0" smtClean="0"/>
              <a:t>CMS does not restrict the use of scribes in the clinical setting</a:t>
            </a:r>
          </a:p>
          <a:p>
            <a:r>
              <a:rPr lang="en-US" sz="2400" dirty="0" smtClean="0"/>
              <a:t>Students can scribe notes on the patients they see with the physician</a:t>
            </a:r>
          </a:p>
          <a:p>
            <a:r>
              <a:rPr lang="en-US" sz="2400" dirty="0" smtClean="0"/>
              <a:t>The preceptor can scribe while the student examines a patient to critique H&amp;P skills</a:t>
            </a:r>
          </a:p>
          <a:p>
            <a:r>
              <a:rPr lang="en-US" sz="2400" dirty="0"/>
              <a:t>Students can act as scribes to document notes while orienting to the </a:t>
            </a:r>
            <a:r>
              <a:rPr lang="en-US" sz="2400" dirty="0" smtClean="0"/>
              <a:t>clinic or to help catch up if the physician gets behind</a:t>
            </a:r>
          </a:p>
          <a:p>
            <a:r>
              <a:rPr lang="en-US" sz="2400" dirty="0" smtClean="0"/>
              <a:t>While the student is primarily their as a learning, scribing helps teach the student clinical reasoning skills</a:t>
            </a:r>
          </a:p>
          <a:p>
            <a:r>
              <a:rPr lang="en-US" sz="2400" dirty="0" smtClean="0"/>
              <a:t>Policies must be in place to permit medical student scribing</a:t>
            </a:r>
          </a:p>
          <a:p>
            <a:r>
              <a:rPr lang="en-US" sz="2400" dirty="0" smtClean="0"/>
              <a:t>PNWU has sample policies and macros for use by partners</a:t>
            </a:r>
            <a:endParaRPr lang="en-US" sz="2400" dirty="0"/>
          </a:p>
          <a:p>
            <a:endParaRPr lang="en-US" sz="2400" dirty="0" smtClean="0"/>
          </a:p>
          <a:p>
            <a:endParaRPr lang="en-US" sz="2400" dirty="0" smtClean="0"/>
          </a:p>
          <a:p>
            <a:endParaRPr lang="en-US" sz="2400" dirty="0"/>
          </a:p>
        </p:txBody>
      </p:sp>
      <p:sp>
        <p:nvSpPr>
          <p:cNvPr id="10" name="Content Placeholder 2"/>
          <p:cNvSpPr txBox="1">
            <a:spLocks/>
          </p:cNvSpPr>
          <p:nvPr/>
        </p:nvSpPr>
        <p:spPr>
          <a:xfrm>
            <a:off x="1943086" y="4246662"/>
            <a:ext cx="8347806" cy="2099314"/>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endParaRPr lang="en-US" sz="2000" i="1" dirty="0">
              <a:solidFill>
                <a:schemeClr val="accent1">
                  <a:lumMod val="75000"/>
                  <a:lumOff val="25000"/>
                </a:schemeClr>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72761702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99592" y="97093"/>
            <a:ext cx="8834795" cy="1233861"/>
          </a:xfrm>
        </p:spPr>
        <p:txBody>
          <a:bodyPr>
            <a:noAutofit/>
          </a:bodyPr>
          <a:lstStyle/>
          <a:p>
            <a:r>
              <a:rPr lang="en-US" sz="3600" dirty="0">
                <a:solidFill>
                  <a:schemeClr val="tx2"/>
                </a:solidFill>
                <a:latin typeface="Roboto" panose="02000000000000000000" pitchFamily="2" charset="0"/>
                <a:ea typeface="Roboto" panose="02000000000000000000" pitchFamily="2" charset="0"/>
              </a:rPr>
              <a:t>Community-Based Training:</a:t>
            </a:r>
            <a:br>
              <a:rPr lang="en-US" sz="3600" dirty="0">
                <a:solidFill>
                  <a:schemeClr val="tx2"/>
                </a:solidFill>
                <a:latin typeface="Roboto" panose="02000000000000000000" pitchFamily="2" charset="0"/>
                <a:ea typeface="Roboto" panose="02000000000000000000" pitchFamily="2" charset="0"/>
              </a:rPr>
            </a:br>
            <a:r>
              <a:rPr lang="en-US" sz="3600" dirty="0">
                <a:solidFill>
                  <a:schemeClr val="tx2"/>
                </a:solidFill>
                <a:latin typeface="Roboto" panose="02000000000000000000" pitchFamily="2" charset="0"/>
                <a:ea typeface="Roboto" panose="02000000000000000000" pitchFamily="2" charset="0"/>
              </a:rPr>
              <a:t>Ongoing Challenges</a:t>
            </a:r>
            <a:endParaRPr lang="en-US" sz="4000" dirty="0">
              <a:solidFill>
                <a:schemeClr val="tx2"/>
              </a:solidFill>
              <a:latin typeface="Roboto" panose="02000000000000000000" pitchFamily="2" charset="0"/>
              <a:ea typeface="Roboto" panose="02000000000000000000" pitchFamily="2" charset="0"/>
            </a:endParaRPr>
          </a:p>
        </p:txBody>
      </p:sp>
      <p:sp>
        <p:nvSpPr>
          <p:cNvPr id="3" name="Content Placeholder 2"/>
          <p:cNvSpPr>
            <a:spLocks noGrp="1"/>
          </p:cNvSpPr>
          <p:nvPr>
            <p:ph idx="1"/>
          </p:nvPr>
        </p:nvSpPr>
        <p:spPr>
          <a:xfrm>
            <a:off x="593558" y="1663548"/>
            <a:ext cx="11053009" cy="4112312"/>
          </a:xfrm>
        </p:spPr>
        <p:txBody>
          <a:bodyPr>
            <a:normAutofit/>
          </a:bodyPr>
          <a:lstStyle/>
          <a:p>
            <a:pPr marL="0" indent="0">
              <a:buNone/>
            </a:pPr>
            <a:r>
              <a:rPr lang="en-US" sz="2400" dirty="0">
                <a:latin typeface="Roboto" panose="02000000000000000000" pitchFamily="2" charset="0"/>
                <a:ea typeface="Roboto" panose="02000000000000000000" pitchFamily="2" charset="0"/>
              </a:rPr>
              <a:t>Factors that commonly affect preceptor selection of patients for medical student teaching</a:t>
            </a:r>
            <a:r>
              <a:rPr lang="en-US" sz="2400" baseline="30000" dirty="0">
                <a:latin typeface="Roboto" panose="02000000000000000000" pitchFamily="2" charset="0"/>
                <a:ea typeface="Roboto" panose="02000000000000000000" pitchFamily="2" charset="0"/>
              </a:rPr>
              <a:t>1</a:t>
            </a:r>
            <a:r>
              <a:rPr lang="en-US" sz="2400" dirty="0">
                <a:latin typeface="Roboto" panose="02000000000000000000" pitchFamily="2" charset="0"/>
                <a:ea typeface="Roboto" panose="02000000000000000000" pitchFamily="2" charset="0"/>
              </a:rPr>
              <a:t>: </a:t>
            </a:r>
          </a:p>
          <a:p>
            <a:pPr lvl="1"/>
            <a:r>
              <a:rPr lang="en-US" sz="2000" dirty="0">
                <a:latin typeface="Roboto" panose="02000000000000000000" pitchFamily="2" charset="0"/>
                <a:ea typeface="Roboto" panose="02000000000000000000" pitchFamily="2" charset="0"/>
              </a:rPr>
              <a:t>time and efficiency </a:t>
            </a:r>
          </a:p>
          <a:p>
            <a:pPr lvl="1"/>
            <a:r>
              <a:rPr lang="en-US" sz="2000" dirty="0">
                <a:latin typeface="Roboto" panose="02000000000000000000" pitchFamily="2" charset="0"/>
                <a:ea typeface="Roboto" panose="02000000000000000000" pitchFamily="2" charset="0"/>
              </a:rPr>
              <a:t>educational value for the student </a:t>
            </a:r>
          </a:p>
          <a:p>
            <a:pPr lvl="1"/>
            <a:r>
              <a:rPr lang="en-US" sz="2000" dirty="0">
                <a:latin typeface="Roboto" panose="02000000000000000000" pitchFamily="2" charset="0"/>
                <a:ea typeface="Roboto" panose="02000000000000000000" pitchFamily="2" charset="0"/>
              </a:rPr>
              <a:t>potential influence of teaching on the doctor-patient relationship</a:t>
            </a:r>
          </a:p>
          <a:p>
            <a:r>
              <a:rPr lang="en-US" sz="2400" dirty="0" smtClean="0">
                <a:latin typeface="Roboto" panose="02000000000000000000" pitchFamily="2" charset="0"/>
                <a:ea typeface="Roboto" panose="02000000000000000000" pitchFamily="2" charset="0"/>
              </a:rPr>
              <a:t>Barriers to participation:</a:t>
            </a:r>
            <a:endParaRPr lang="en-US" sz="2400" dirty="0">
              <a:latin typeface="Roboto" panose="02000000000000000000" pitchFamily="2" charset="0"/>
              <a:ea typeface="Roboto" panose="02000000000000000000" pitchFamily="2" charset="0"/>
            </a:endParaRPr>
          </a:p>
          <a:p>
            <a:pPr lvl="1"/>
            <a:r>
              <a:rPr lang="en-US" sz="2000" dirty="0">
                <a:latin typeface="Roboto" panose="02000000000000000000" pitchFamily="2" charset="0"/>
                <a:ea typeface="Roboto" panose="02000000000000000000" pitchFamily="2" charset="0"/>
              </a:rPr>
              <a:t>lack of access to appropriate educational space and resources</a:t>
            </a:r>
          </a:p>
          <a:p>
            <a:pPr lvl="1"/>
            <a:r>
              <a:rPr lang="en-US" sz="2000" dirty="0">
                <a:latin typeface="Roboto" panose="02000000000000000000" pitchFamily="2" charset="0"/>
                <a:ea typeface="Roboto" panose="02000000000000000000" pitchFamily="2" charset="0"/>
              </a:rPr>
              <a:t>lack of access to educational specialists</a:t>
            </a:r>
          </a:p>
          <a:p>
            <a:pPr lvl="1"/>
            <a:r>
              <a:rPr lang="en-US" sz="2000" dirty="0">
                <a:latin typeface="Roboto" panose="02000000000000000000" pitchFamily="2" charset="0"/>
                <a:ea typeface="Roboto" panose="02000000000000000000" pitchFamily="2" charset="0"/>
              </a:rPr>
              <a:t>inadequate institutional support</a:t>
            </a:r>
          </a:p>
        </p:txBody>
      </p:sp>
      <p:pic>
        <p:nvPicPr>
          <p:cNvPr id="6" name="Picture 5" descr="Grad-01.jpg"/>
          <p:cNvPicPr>
            <a:picLocks noChangeAspect="1"/>
          </p:cNvPicPr>
          <p:nvPr/>
        </p:nvPicPr>
        <p:blipFill rotWithShape="1">
          <a:blip r:embed="rId3">
            <a:extLst>
              <a:ext uri="{28A0092B-C50C-407E-A947-70E740481C1C}">
                <a14:useLocalDpi xmlns:a14="http://schemas.microsoft.com/office/drawing/2010/main" val="0"/>
              </a:ext>
            </a:extLst>
          </a:blip>
          <a:srcRect t="91219"/>
          <a:stretch/>
        </p:blipFill>
        <p:spPr>
          <a:xfrm>
            <a:off x="3006022" y="6237526"/>
            <a:ext cx="9185978" cy="620474"/>
          </a:xfrm>
          <a:prstGeom prst="rect">
            <a:avLst/>
          </a:prstGeom>
        </p:spPr>
      </p:pic>
      <p:sp>
        <p:nvSpPr>
          <p:cNvPr id="8" name="TextBox 7"/>
          <p:cNvSpPr txBox="1"/>
          <p:nvPr/>
        </p:nvSpPr>
        <p:spPr>
          <a:xfrm>
            <a:off x="593558" y="5439526"/>
            <a:ext cx="11476194" cy="707886"/>
          </a:xfrm>
          <a:prstGeom prst="rect">
            <a:avLst/>
          </a:prstGeom>
          <a:noFill/>
        </p:spPr>
        <p:txBody>
          <a:bodyPr wrap="square" rtlCol="0">
            <a:spAutoFit/>
          </a:bodyPr>
          <a:lstStyle/>
          <a:p>
            <a:r>
              <a:rPr lang="en-US" sz="1600" baseline="30000" dirty="0">
                <a:latin typeface="Roboto" panose="02000000000000000000" pitchFamily="2" charset="0"/>
                <a:ea typeface="Roboto" panose="02000000000000000000" pitchFamily="2" charset="0"/>
              </a:rPr>
              <a:t>1</a:t>
            </a:r>
            <a:r>
              <a:rPr lang="en-US" sz="1600" dirty="0">
                <a:latin typeface="Roboto" panose="02000000000000000000" pitchFamily="2" charset="0"/>
                <a:ea typeface="Roboto" panose="02000000000000000000" pitchFamily="2" charset="0"/>
              </a:rPr>
              <a:t>Simon SR, Davis D, Peters AS, Skeff KM, Fletcher RH. How do precepting physicians select patients for teaching medical students in the ambulatory primary care setting? J Gen Intern Med. 2003 Sep;18(9):730-5. PubMed PMID: 12950482</a:t>
            </a:r>
          </a:p>
          <a:p>
            <a:endParaRPr lang="en-US" sz="800" dirty="0">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294252558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274921" y="1460437"/>
            <a:ext cx="9789092" cy="461665"/>
          </a:xfrm>
          <a:prstGeom prst="rect">
            <a:avLst/>
          </a:prstGeom>
          <a:noFill/>
        </p:spPr>
        <p:txBody>
          <a:bodyPr wrap="square" rtlCol="0">
            <a:spAutoFit/>
          </a:bodyPr>
          <a:lstStyle/>
          <a:p>
            <a:r>
              <a:rPr lang="en-US" sz="2400" dirty="0"/>
              <a:t>How to train students </a:t>
            </a:r>
            <a:r>
              <a:rPr lang="en-US" sz="2400" dirty="0" smtClean="0"/>
              <a:t>and stay on time – The wave method</a:t>
            </a:r>
            <a:endParaRPr lang="en-US" sz="2400" dirty="0"/>
          </a:p>
        </p:txBody>
      </p:sp>
      <p:graphicFrame>
        <p:nvGraphicFramePr>
          <p:cNvPr id="6" name="Table 5"/>
          <p:cNvGraphicFramePr>
            <a:graphicFrameLocks noGrp="1"/>
          </p:cNvGraphicFramePr>
          <p:nvPr>
            <p:extLst>
              <p:ext uri="{D42A27DB-BD31-4B8C-83A1-F6EECF244321}">
                <p14:modId xmlns:p14="http://schemas.microsoft.com/office/powerpoint/2010/main" val="322469964"/>
              </p:ext>
            </p:extLst>
          </p:nvPr>
        </p:nvGraphicFramePr>
        <p:xfrm>
          <a:off x="1274921" y="2267743"/>
          <a:ext cx="9545053" cy="3389484"/>
        </p:xfrm>
        <a:graphic>
          <a:graphicData uri="http://schemas.openxmlformats.org/drawingml/2006/table">
            <a:tbl>
              <a:tblPr firstRow="1" bandRow="1">
                <a:tableStyleId>{5C22544A-7EE6-4342-B048-85BDC9FD1C3A}</a:tableStyleId>
              </a:tblPr>
              <a:tblGrid>
                <a:gridCol w="2715646">
                  <a:extLst>
                    <a:ext uri="{9D8B030D-6E8A-4147-A177-3AD203B41FA5}">
                      <a16:colId xmlns:a16="http://schemas.microsoft.com/office/drawing/2014/main" val="20000"/>
                    </a:ext>
                  </a:extLst>
                </a:gridCol>
                <a:gridCol w="2276469">
                  <a:extLst>
                    <a:ext uri="{9D8B030D-6E8A-4147-A177-3AD203B41FA5}">
                      <a16:colId xmlns:a16="http://schemas.microsoft.com/office/drawing/2014/main" val="20001"/>
                    </a:ext>
                  </a:extLst>
                </a:gridCol>
                <a:gridCol w="2276469">
                  <a:extLst>
                    <a:ext uri="{9D8B030D-6E8A-4147-A177-3AD203B41FA5}">
                      <a16:colId xmlns:a16="http://schemas.microsoft.com/office/drawing/2014/main" val="20002"/>
                    </a:ext>
                  </a:extLst>
                </a:gridCol>
                <a:gridCol w="2276469">
                  <a:extLst>
                    <a:ext uri="{9D8B030D-6E8A-4147-A177-3AD203B41FA5}">
                      <a16:colId xmlns:a16="http://schemas.microsoft.com/office/drawing/2014/main" val="20003"/>
                    </a:ext>
                  </a:extLst>
                </a:gridCol>
              </a:tblGrid>
              <a:tr h="370840">
                <a:tc>
                  <a:txBody>
                    <a:bodyPr/>
                    <a:lstStyle/>
                    <a:p>
                      <a:r>
                        <a:rPr lang="en-US" dirty="0" smtClean="0"/>
                        <a:t>Physician</a:t>
                      </a:r>
                      <a:endParaRPr lang="en-US" dirty="0"/>
                    </a:p>
                  </a:txBody>
                  <a:tcPr/>
                </a:tc>
                <a:tc>
                  <a:txBody>
                    <a:bodyPr/>
                    <a:lstStyle/>
                    <a:p>
                      <a:r>
                        <a:rPr lang="en-US" dirty="0" smtClean="0"/>
                        <a:t>3</a:t>
                      </a:r>
                      <a:r>
                        <a:rPr lang="en-US" baseline="30000" dirty="0" smtClean="0"/>
                        <a:t>rd</a:t>
                      </a:r>
                      <a:r>
                        <a:rPr lang="en-US" baseline="0" dirty="0" smtClean="0"/>
                        <a:t> Year </a:t>
                      </a:r>
                      <a:r>
                        <a:rPr lang="en-US" dirty="0" smtClean="0"/>
                        <a:t>Student</a:t>
                      </a:r>
                      <a:endParaRPr lang="en-US" dirty="0"/>
                    </a:p>
                  </a:txBody>
                  <a:tcPr/>
                </a:tc>
                <a:tc>
                  <a:txBody>
                    <a:bodyPr/>
                    <a:lstStyle/>
                    <a:p>
                      <a:r>
                        <a:rPr lang="en-US" dirty="0" smtClean="0"/>
                        <a:t>Physician</a:t>
                      </a:r>
                      <a:endParaRPr lang="en-US" dirty="0"/>
                    </a:p>
                  </a:txBody>
                  <a:tcPr/>
                </a:tc>
                <a:tc>
                  <a:txBody>
                    <a:bodyPr/>
                    <a:lstStyle/>
                    <a:p>
                      <a:r>
                        <a:rPr lang="en-US" dirty="0" smtClean="0"/>
                        <a:t>4</a:t>
                      </a:r>
                      <a:r>
                        <a:rPr lang="en-US" baseline="30000" dirty="0" smtClean="0"/>
                        <a:t>th</a:t>
                      </a:r>
                      <a:r>
                        <a:rPr lang="en-US" dirty="0" smtClean="0"/>
                        <a:t> year Student</a:t>
                      </a:r>
                      <a:endParaRPr lang="en-US" dirty="0"/>
                    </a:p>
                  </a:txBody>
                  <a:tcPr/>
                </a:tc>
                <a:extLst>
                  <a:ext uri="{0D108BD9-81ED-4DB2-BD59-A6C34878D82A}">
                    <a16:rowId xmlns:a16="http://schemas.microsoft.com/office/drawing/2014/main" val="10000"/>
                  </a:ext>
                </a:extLst>
              </a:tr>
              <a:tr h="370840">
                <a:tc>
                  <a:txBody>
                    <a:bodyPr/>
                    <a:lstStyle/>
                    <a:p>
                      <a:r>
                        <a:rPr lang="en-US" dirty="0" smtClean="0"/>
                        <a:t>9:00  Patient</a:t>
                      </a:r>
                      <a:r>
                        <a:rPr lang="en-US" baseline="0" dirty="0" smtClean="0"/>
                        <a:t> 2</a:t>
                      </a:r>
                      <a:endParaRPr lang="en-US" dirty="0"/>
                    </a:p>
                  </a:txBody>
                  <a:tcPr/>
                </a:tc>
                <a:tc>
                  <a:txBody>
                    <a:bodyPr/>
                    <a:lstStyle/>
                    <a:p>
                      <a:r>
                        <a:rPr lang="en-US" dirty="0" smtClean="0"/>
                        <a:t>Patient</a:t>
                      </a:r>
                      <a:r>
                        <a:rPr lang="en-US" baseline="0" dirty="0" smtClean="0"/>
                        <a:t> 1</a:t>
                      </a:r>
                      <a:endParaRPr lang="en-US" dirty="0"/>
                    </a:p>
                  </a:txBody>
                  <a:tcPr/>
                </a:tc>
                <a:tc>
                  <a:txBody>
                    <a:bodyPr/>
                    <a:lstStyle/>
                    <a:p>
                      <a:r>
                        <a:rPr lang="en-US" dirty="0" smtClean="0"/>
                        <a:t>9:00 Patient 2</a:t>
                      </a:r>
                      <a:endParaRPr lang="en-US" dirty="0"/>
                    </a:p>
                  </a:txBody>
                  <a:tcPr/>
                </a:tc>
                <a:tc>
                  <a:txBody>
                    <a:bodyPr/>
                    <a:lstStyle/>
                    <a:p>
                      <a:r>
                        <a:rPr lang="en-US" baseline="0" dirty="0" smtClean="0"/>
                        <a:t>Patient 1</a:t>
                      </a:r>
                      <a:endParaRPr lang="en-US" dirty="0"/>
                    </a:p>
                  </a:txBody>
                  <a:tcPr/>
                </a:tc>
                <a:extLst>
                  <a:ext uri="{0D108BD9-81ED-4DB2-BD59-A6C34878D82A}">
                    <a16:rowId xmlns:a16="http://schemas.microsoft.com/office/drawing/2014/main" val="10001"/>
                  </a:ext>
                </a:extLst>
              </a:tr>
              <a:tr h="370840">
                <a:tc>
                  <a:txBody>
                    <a:bodyPr/>
                    <a:lstStyle/>
                    <a:p>
                      <a:r>
                        <a:rPr lang="en-US" dirty="0" smtClean="0"/>
                        <a:t>9:15  Patient 3</a:t>
                      </a:r>
                      <a:endParaRPr lang="en-US" dirty="0"/>
                    </a:p>
                  </a:txBody>
                  <a:tcPr/>
                </a:tc>
                <a:tc>
                  <a:txBody>
                    <a:bodyPr/>
                    <a:lstStyle/>
                    <a:p>
                      <a:endParaRPr lang="en-US"/>
                    </a:p>
                  </a:txBody>
                  <a:tcPr/>
                </a:tc>
                <a:tc>
                  <a:txBody>
                    <a:bodyPr/>
                    <a:lstStyle/>
                    <a:p>
                      <a:r>
                        <a:rPr lang="en-US" dirty="0" smtClean="0"/>
                        <a:t>9:15 Patient</a:t>
                      </a:r>
                      <a:r>
                        <a:rPr lang="en-US" baseline="0" dirty="0" smtClean="0"/>
                        <a:t> 3</a:t>
                      </a:r>
                      <a:endParaRPr lang="en-US" dirty="0"/>
                    </a:p>
                  </a:txBody>
                  <a:tcPr/>
                </a:tc>
                <a:tc>
                  <a:txBody>
                    <a:bodyPr/>
                    <a:lstStyle/>
                    <a:p>
                      <a:endParaRPr lang="en-US"/>
                    </a:p>
                  </a:txBody>
                  <a:tcPr/>
                </a:tc>
                <a:extLst>
                  <a:ext uri="{0D108BD9-81ED-4DB2-BD59-A6C34878D82A}">
                    <a16:rowId xmlns:a16="http://schemas.microsoft.com/office/drawing/2014/main" val="10002"/>
                  </a:ext>
                </a:extLst>
              </a:tr>
              <a:tr h="370840">
                <a:tc>
                  <a:txBody>
                    <a:bodyPr/>
                    <a:lstStyle/>
                    <a:p>
                      <a:r>
                        <a:rPr lang="en-US" dirty="0" smtClean="0"/>
                        <a:t>9:30 Patient 4</a:t>
                      </a:r>
                      <a:endParaRPr lang="en-US" dirty="0"/>
                    </a:p>
                  </a:txBody>
                  <a:tcPr/>
                </a:tc>
                <a:tc>
                  <a:txBody>
                    <a:bodyPr/>
                    <a:lstStyle/>
                    <a:p>
                      <a:endParaRPr lang="en-US"/>
                    </a:p>
                  </a:txBody>
                  <a:tcPr/>
                </a:tc>
                <a:tc>
                  <a:txBody>
                    <a:bodyPr/>
                    <a:lstStyle/>
                    <a:p>
                      <a:r>
                        <a:rPr lang="en-US" dirty="0" smtClean="0"/>
                        <a:t>9:30</a:t>
                      </a:r>
                      <a:r>
                        <a:rPr lang="en-US" baseline="0" dirty="0" smtClean="0"/>
                        <a:t> Finish 1</a:t>
                      </a:r>
                      <a:endParaRPr lang="en-US" dirty="0"/>
                    </a:p>
                  </a:txBody>
                  <a:tcPr/>
                </a:tc>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endParaRPr lang="en-US" dirty="0" smtClean="0"/>
                    </a:p>
                  </a:txBody>
                  <a:tcPr/>
                </a:tc>
                <a:extLst>
                  <a:ext uri="{0D108BD9-81ED-4DB2-BD59-A6C34878D82A}">
                    <a16:rowId xmlns:a16="http://schemas.microsoft.com/office/drawing/2014/main" val="10003"/>
                  </a:ext>
                </a:extLst>
              </a:tr>
              <a:tr h="370840">
                <a:tc>
                  <a:txBody>
                    <a:bodyPr/>
                    <a:lstStyle/>
                    <a:p>
                      <a:r>
                        <a:rPr lang="en-US" dirty="0" smtClean="0"/>
                        <a:t>9:45 Finish </a:t>
                      </a:r>
                      <a:r>
                        <a:rPr lang="en-US" baseline="0" dirty="0" smtClean="0"/>
                        <a:t>1</a:t>
                      </a:r>
                      <a:endParaRPr lang="en-US" dirty="0"/>
                    </a:p>
                  </a:txBody>
                  <a:tcPr/>
                </a:tc>
                <a:tc>
                  <a:txBody>
                    <a:bodyPr/>
                    <a:lstStyle/>
                    <a:p>
                      <a:endParaRPr lang="en-US"/>
                    </a:p>
                  </a:txBody>
                  <a:tcPr/>
                </a:tc>
                <a:tc>
                  <a:txBody>
                    <a:bodyPr/>
                    <a:lstStyle/>
                    <a:p>
                      <a:r>
                        <a:rPr lang="en-US" dirty="0" smtClean="0"/>
                        <a:t>9:45 Patient</a:t>
                      </a:r>
                      <a:r>
                        <a:rPr lang="en-US" baseline="0" dirty="0" smtClean="0"/>
                        <a:t> 5</a:t>
                      </a:r>
                      <a:endParaRPr lang="en-US" dirty="0"/>
                    </a:p>
                  </a:txBody>
                  <a:tcPr/>
                </a:tc>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dirty="0" smtClean="0"/>
                        <a:t>Patient 4</a:t>
                      </a:r>
                    </a:p>
                  </a:txBody>
                  <a:tcPr/>
                </a:tc>
                <a:extLst>
                  <a:ext uri="{0D108BD9-81ED-4DB2-BD59-A6C34878D82A}">
                    <a16:rowId xmlns:a16="http://schemas.microsoft.com/office/drawing/2014/main" val="10004"/>
                  </a:ext>
                </a:extLst>
              </a:tr>
              <a:tr h="370840">
                <a:tc>
                  <a:txBody>
                    <a:bodyPr/>
                    <a:lstStyle/>
                    <a:p>
                      <a:r>
                        <a:rPr lang="en-US" dirty="0" smtClean="0"/>
                        <a:t>10:00 Patient 6</a:t>
                      </a:r>
                      <a:endParaRPr lang="en-US" dirty="0"/>
                    </a:p>
                  </a:txBody>
                  <a:tcPr/>
                </a:tc>
                <a:tc>
                  <a:txBody>
                    <a:bodyPr/>
                    <a:lstStyle/>
                    <a:p>
                      <a:r>
                        <a:rPr lang="en-US" dirty="0" smtClean="0"/>
                        <a:t>Patient 5</a:t>
                      </a:r>
                      <a:endParaRPr lang="en-US" dirty="0"/>
                    </a:p>
                  </a:txBody>
                  <a:tcPr/>
                </a:tc>
                <a:tc>
                  <a:txBody>
                    <a:bodyPr/>
                    <a:lstStyle/>
                    <a:p>
                      <a:r>
                        <a:rPr lang="en-US" dirty="0" smtClean="0"/>
                        <a:t>10:00 Patient 6</a:t>
                      </a:r>
                      <a:endParaRPr lang="en-US" dirty="0"/>
                    </a:p>
                  </a:txBody>
                  <a:tcPr/>
                </a:tc>
                <a:tc>
                  <a:txBody>
                    <a:bodyPr/>
                    <a:lstStyle/>
                    <a:p>
                      <a:endParaRPr lang="en-US" dirty="0"/>
                    </a:p>
                  </a:txBody>
                  <a:tcPr/>
                </a:tc>
                <a:extLst>
                  <a:ext uri="{0D108BD9-81ED-4DB2-BD59-A6C34878D82A}">
                    <a16:rowId xmlns:a16="http://schemas.microsoft.com/office/drawing/2014/main" val="10005"/>
                  </a:ext>
                </a:extLst>
              </a:tr>
              <a:tr h="370840">
                <a:tc>
                  <a:txBody>
                    <a:bodyPr/>
                    <a:lstStyle/>
                    <a:p>
                      <a:r>
                        <a:rPr lang="en-US" dirty="0" smtClean="0"/>
                        <a:t>10:15 Patient 7</a:t>
                      </a:r>
                      <a:endParaRPr lang="en-US" dirty="0"/>
                    </a:p>
                  </a:txBody>
                  <a:tcPr/>
                </a:tc>
                <a:tc>
                  <a:txBody>
                    <a:bodyPr/>
                    <a:lstStyle/>
                    <a:p>
                      <a:endParaRPr lang="en-US"/>
                    </a:p>
                  </a:txBody>
                  <a:tcPr/>
                </a:tc>
                <a:tc>
                  <a:txBody>
                    <a:bodyPr/>
                    <a:lstStyle/>
                    <a:p>
                      <a:r>
                        <a:rPr lang="en-US" dirty="0" smtClean="0"/>
                        <a:t>10:15 Finish</a:t>
                      </a:r>
                      <a:r>
                        <a:rPr lang="en-US" baseline="0" dirty="0" smtClean="0"/>
                        <a:t> 4</a:t>
                      </a:r>
                      <a:endParaRPr lang="en-US" dirty="0"/>
                    </a:p>
                  </a:txBody>
                  <a:tcPr/>
                </a:tc>
                <a:tc>
                  <a:txBody>
                    <a:bodyPr/>
                    <a:lstStyle/>
                    <a:p>
                      <a:endParaRPr lang="en-US"/>
                    </a:p>
                  </a:txBody>
                  <a:tcPr/>
                </a:tc>
                <a:extLst>
                  <a:ext uri="{0D108BD9-81ED-4DB2-BD59-A6C34878D82A}">
                    <a16:rowId xmlns:a16="http://schemas.microsoft.com/office/drawing/2014/main" val="10006"/>
                  </a:ext>
                </a:extLst>
              </a:tr>
              <a:tr h="422764">
                <a:tc>
                  <a:txBody>
                    <a:bodyPr/>
                    <a:lstStyle/>
                    <a:p>
                      <a:r>
                        <a:rPr lang="en-US" dirty="0" smtClean="0"/>
                        <a:t>10:30  Patient 8</a:t>
                      </a:r>
                      <a:endParaRPr lang="en-US" dirty="0"/>
                    </a:p>
                  </a:txBody>
                  <a:tcPr/>
                </a:tc>
                <a:tc>
                  <a:txBody>
                    <a:bodyPr/>
                    <a:lstStyle/>
                    <a:p>
                      <a:endParaRPr lang="en-US" dirty="0"/>
                    </a:p>
                  </a:txBody>
                  <a:tcPr/>
                </a:tc>
                <a:tc>
                  <a:txBody>
                    <a:bodyPr/>
                    <a:lstStyle/>
                    <a:p>
                      <a:r>
                        <a:rPr lang="en-US" dirty="0" smtClean="0"/>
                        <a:t>10:30  Patient 8</a:t>
                      </a:r>
                      <a:endParaRPr lang="en-US" dirty="0"/>
                    </a:p>
                  </a:txBody>
                  <a:tcPr/>
                </a:tc>
                <a:tc>
                  <a:txBody>
                    <a:bodyPr/>
                    <a:lstStyle/>
                    <a:p>
                      <a:r>
                        <a:rPr lang="en-US" dirty="0" smtClean="0"/>
                        <a:t>Patient 7</a:t>
                      </a:r>
                    </a:p>
                  </a:txBody>
                  <a:tcPr/>
                </a:tc>
                <a:extLst>
                  <a:ext uri="{0D108BD9-81ED-4DB2-BD59-A6C34878D82A}">
                    <a16:rowId xmlns:a16="http://schemas.microsoft.com/office/drawing/2014/main" val="10007"/>
                  </a:ext>
                </a:extLst>
              </a:tr>
              <a:tr h="370840">
                <a:tc>
                  <a:txBody>
                    <a:bodyPr/>
                    <a:lstStyle/>
                    <a:p>
                      <a:r>
                        <a:rPr lang="en-US" dirty="0" smtClean="0"/>
                        <a:t>10:45  Finish</a:t>
                      </a:r>
                      <a:r>
                        <a:rPr lang="en-US" baseline="0" dirty="0" smtClean="0"/>
                        <a:t> 5</a:t>
                      </a:r>
                      <a:endParaRPr lang="en-US" dirty="0"/>
                    </a:p>
                  </a:txBody>
                  <a:tcPr/>
                </a:tc>
                <a:tc>
                  <a:txBody>
                    <a:bodyPr/>
                    <a:lstStyle/>
                    <a:p>
                      <a:endParaRPr lang="en-US"/>
                    </a:p>
                  </a:txBody>
                  <a:tcPr/>
                </a:tc>
                <a:tc>
                  <a:txBody>
                    <a:bodyPr/>
                    <a:lstStyle/>
                    <a:p>
                      <a:r>
                        <a:rPr lang="en-US" dirty="0" smtClean="0"/>
                        <a:t>10:45 Patient</a:t>
                      </a:r>
                      <a:r>
                        <a:rPr lang="en-US" baseline="0" dirty="0" smtClean="0"/>
                        <a:t> 9</a:t>
                      </a:r>
                      <a:endParaRPr lang="en-US" dirty="0"/>
                    </a:p>
                  </a:txBody>
                  <a:tcPr/>
                </a:tc>
                <a:tc>
                  <a:txBody>
                    <a:bodyPr/>
                    <a:lstStyle/>
                    <a:p>
                      <a:endParaRPr lang="en-US" dirty="0" smtClean="0"/>
                    </a:p>
                  </a:txBody>
                  <a:tcPr/>
                </a:tc>
                <a:extLst>
                  <a:ext uri="{0D108BD9-81ED-4DB2-BD59-A6C34878D82A}">
                    <a16:rowId xmlns:a16="http://schemas.microsoft.com/office/drawing/2014/main" val="10008"/>
                  </a:ext>
                </a:extLst>
              </a:tr>
            </a:tbl>
          </a:graphicData>
        </a:graphic>
      </p:graphicFrame>
      <p:sp>
        <p:nvSpPr>
          <p:cNvPr id="4" name="Title 3"/>
          <p:cNvSpPr>
            <a:spLocks noGrp="1"/>
          </p:cNvSpPr>
          <p:nvPr>
            <p:ph type="title"/>
          </p:nvPr>
        </p:nvSpPr>
        <p:spPr>
          <a:xfrm>
            <a:off x="914400" y="242893"/>
            <a:ext cx="10972800" cy="1143000"/>
          </a:xfrm>
        </p:spPr>
        <p:txBody>
          <a:bodyPr>
            <a:normAutofit fontScale="90000"/>
          </a:bodyPr>
          <a:lstStyle/>
          <a:p>
            <a:r>
              <a:rPr lang="en-US" dirty="0" err="1" smtClean="0"/>
              <a:t>Precepting</a:t>
            </a:r>
            <a:r>
              <a:rPr lang="en-US" dirty="0" smtClean="0"/>
              <a:t> Students in a Production Based Model</a:t>
            </a:r>
            <a:endParaRPr lang="en-US" dirty="0"/>
          </a:p>
        </p:txBody>
      </p:sp>
      <p:sp>
        <p:nvSpPr>
          <p:cNvPr id="5" name="TextBox 4"/>
          <p:cNvSpPr txBox="1"/>
          <p:nvPr/>
        </p:nvSpPr>
        <p:spPr>
          <a:xfrm flipH="1">
            <a:off x="1274921" y="5863208"/>
            <a:ext cx="4462113" cy="369332"/>
          </a:xfrm>
          <a:prstGeom prst="rect">
            <a:avLst/>
          </a:prstGeom>
          <a:noFill/>
        </p:spPr>
        <p:txBody>
          <a:bodyPr wrap="square" rtlCol="0">
            <a:spAutoFit/>
          </a:bodyPr>
          <a:lstStyle/>
          <a:p>
            <a:r>
              <a:rPr lang="en-US" dirty="0" smtClean="0"/>
              <a:t>28 patients seen in 7 hours – student sees 7</a:t>
            </a:r>
            <a:endParaRPr lang="en-US" dirty="0"/>
          </a:p>
        </p:txBody>
      </p:sp>
      <p:sp>
        <p:nvSpPr>
          <p:cNvPr id="7" name="TextBox 6"/>
          <p:cNvSpPr txBox="1"/>
          <p:nvPr/>
        </p:nvSpPr>
        <p:spPr>
          <a:xfrm>
            <a:off x="6169467" y="5863208"/>
            <a:ext cx="4539916" cy="369332"/>
          </a:xfrm>
          <a:prstGeom prst="rect">
            <a:avLst/>
          </a:prstGeom>
          <a:noFill/>
        </p:spPr>
        <p:txBody>
          <a:bodyPr wrap="square" rtlCol="0">
            <a:spAutoFit/>
          </a:bodyPr>
          <a:lstStyle/>
          <a:p>
            <a:r>
              <a:rPr lang="en-US" dirty="0" smtClean="0"/>
              <a:t>30 patients seen in 7 hours – student sees 9</a:t>
            </a:r>
            <a:endParaRPr lang="en-US" dirty="0"/>
          </a:p>
        </p:txBody>
      </p:sp>
    </p:spTree>
    <p:extLst>
      <p:ext uri="{BB962C8B-B14F-4D97-AF65-F5344CB8AC3E}">
        <p14:creationId xmlns:p14="http://schemas.microsoft.com/office/powerpoint/2010/main" val="40809979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94916" y="46105"/>
            <a:ext cx="8834795" cy="1313138"/>
          </a:xfrm>
        </p:spPr>
        <p:txBody>
          <a:bodyPr>
            <a:noAutofit/>
          </a:bodyPr>
          <a:lstStyle/>
          <a:p>
            <a:r>
              <a:rPr lang="en-US" sz="3600" dirty="0">
                <a:solidFill>
                  <a:schemeClr val="tx2"/>
                </a:solidFill>
                <a:latin typeface="Roboto" panose="02000000000000000000" pitchFamily="2" charset="0"/>
                <a:ea typeface="Roboto" panose="02000000000000000000" pitchFamily="2" charset="0"/>
              </a:rPr>
              <a:t>Community-Based Training:</a:t>
            </a:r>
            <a:br>
              <a:rPr lang="en-US" sz="3600" dirty="0">
                <a:solidFill>
                  <a:schemeClr val="tx2"/>
                </a:solidFill>
                <a:latin typeface="Roboto" panose="02000000000000000000" pitchFamily="2" charset="0"/>
                <a:ea typeface="Roboto" panose="02000000000000000000" pitchFamily="2" charset="0"/>
              </a:rPr>
            </a:br>
            <a:r>
              <a:rPr lang="en-US" sz="3600" dirty="0">
                <a:solidFill>
                  <a:schemeClr val="tx2"/>
                </a:solidFill>
                <a:latin typeface="Roboto" panose="02000000000000000000" pitchFamily="2" charset="0"/>
                <a:ea typeface="Roboto" panose="02000000000000000000" pitchFamily="2" charset="0"/>
              </a:rPr>
              <a:t>Effective Strategies</a:t>
            </a:r>
            <a:endParaRPr lang="en-US" sz="4000" dirty="0">
              <a:solidFill>
                <a:schemeClr val="tx2"/>
              </a:solidFill>
              <a:latin typeface="Roboto" panose="02000000000000000000" pitchFamily="2" charset="0"/>
              <a:ea typeface="Roboto" panose="02000000000000000000" pitchFamily="2" charset="0"/>
            </a:endParaRPr>
          </a:p>
        </p:txBody>
      </p:sp>
      <p:sp>
        <p:nvSpPr>
          <p:cNvPr id="3" name="Content Placeholder 2"/>
          <p:cNvSpPr>
            <a:spLocks noGrp="1"/>
          </p:cNvSpPr>
          <p:nvPr>
            <p:ph idx="1"/>
          </p:nvPr>
        </p:nvSpPr>
        <p:spPr>
          <a:xfrm>
            <a:off x="818147" y="1716401"/>
            <a:ext cx="10475495" cy="4059461"/>
          </a:xfrm>
        </p:spPr>
        <p:txBody>
          <a:bodyPr>
            <a:normAutofit/>
          </a:bodyPr>
          <a:lstStyle/>
          <a:p>
            <a:pPr marL="0" indent="0">
              <a:buNone/>
            </a:pPr>
            <a:r>
              <a:rPr lang="en-US" sz="2800" dirty="0">
                <a:latin typeface="Roboto" panose="02000000000000000000" pitchFamily="2" charset="0"/>
                <a:ea typeface="Roboto" panose="02000000000000000000" pitchFamily="2" charset="0"/>
              </a:rPr>
              <a:t>Some methods have been shown to improve educational processes and outcomes</a:t>
            </a:r>
          </a:p>
          <a:p>
            <a:pPr lvl="1"/>
            <a:r>
              <a:rPr lang="en-US" sz="2400" dirty="0">
                <a:latin typeface="Roboto" panose="02000000000000000000" pitchFamily="2" charset="0"/>
                <a:ea typeface="Roboto" panose="02000000000000000000" pitchFamily="2" charset="0"/>
              </a:rPr>
              <a:t>Problem Oriented Precepting </a:t>
            </a:r>
          </a:p>
          <a:p>
            <a:pPr lvl="1"/>
            <a:r>
              <a:rPr lang="en-US" sz="2400" dirty="0">
                <a:latin typeface="Roboto" panose="02000000000000000000" pitchFamily="2" charset="0"/>
                <a:ea typeface="Roboto" panose="02000000000000000000" pitchFamily="2" charset="0"/>
              </a:rPr>
              <a:t>The One-Minute Preceptor (OMP)</a:t>
            </a:r>
          </a:p>
          <a:p>
            <a:pPr lvl="1"/>
            <a:r>
              <a:rPr lang="en-US" sz="2400" dirty="0">
                <a:latin typeface="Roboto" panose="02000000000000000000" pitchFamily="2" charset="0"/>
                <a:ea typeface="Roboto" panose="02000000000000000000" pitchFamily="2" charset="0"/>
              </a:rPr>
              <a:t>SNAPPS</a:t>
            </a:r>
          </a:p>
          <a:p>
            <a:pPr lvl="1"/>
            <a:r>
              <a:rPr lang="en-US" sz="2400" dirty="0">
                <a:latin typeface="Roboto" panose="02000000000000000000" pitchFamily="2" charset="0"/>
                <a:ea typeface="Roboto" panose="02000000000000000000" pitchFamily="2" charset="0"/>
              </a:rPr>
              <a:t>CAARE MORE</a:t>
            </a:r>
          </a:p>
          <a:p>
            <a:pPr lvl="1"/>
            <a:r>
              <a:rPr lang="en-US" sz="2400" dirty="0">
                <a:latin typeface="Roboto" panose="02000000000000000000" pitchFamily="2" charset="0"/>
                <a:ea typeface="Roboto" panose="02000000000000000000" pitchFamily="2" charset="0"/>
              </a:rPr>
              <a:t>Activated Demonstration</a:t>
            </a:r>
          </a:p>
          <a:p>
            <a:pPr lvl="1"/>
            <a:r>
              <a:rPr lang="en-US" sz="2400" dirty="0">
                <a:latin typeface="Roboto" panose="02000000000000000000" pitchFamily="2" charset="0"/>
                <a:ea typeface="Roboto" panose="02000000000000000000" pitchFamily="2" charset="0"/>
              </a:rPr>
              <a:t>Aunt Minnie</a:t>
            </a:r>
          </a:p>
        </p:txBody>
      </p:sp>
      <p:pic>
        <p:nvPicPr>
          <p:cNvPr id="6" name="Picture 5" descr="Grad-01.jpg"/>
          <p:cNvPicPr>
            <a:picLocks noChangeAspect="1"/>
          </p:cNvPicPr>
          <p:nvPr/>
        </p:nvPicPr>
        <p:blipFill rotWithShape="1">
          <a:blip r:embed="rId3">
            <a:extLst>
              <a:ext uri="{28A0092B-C50C-407E-A947-70E740481C1C}">
                <a14:useLocalDpi xmlns:a14="http://schemas.microsoft.com/office/drawing/2010/main" val="0"/>
              </a:ext>
            </a:extLst>
          </a:blip>
          <a:srcRect t="91219"/>
          <a:stretch/>
        </p:blipFill>
        <p:spPr>
          <a:xfrm>
            <a:off x="3006022" y="6237526"/>
            <a:ext cx="9185978" cy="620474"/>
          </a:xfrm>
          <a:prstGeom prst="rect">
            <a:avLst/>
          </a:prstGeom>
        </p:spPr>
      </p:pic>
      <p:sp>
        <p:nvSpPr>
          <p:cNvPr id="8" name="TextBox 7"/>
          <p:cNvSpPr txBox="1"/>
          <p:nvPr/>
        </p:nvSpPr>
        <p:spPr>
          <a:xfrm>
            <a:off x="545431" y="5637413"/>
            <a:ext cx="11133221" cy="584775"/>
          </a:xfrm>
          <a:prstGeom prst="rect">
            <a:avLst/>
          </a:prstGeom>
          <a:noFill/>
        </p:spPr>
        <p:txBody>
          <a:bodyPr wrap="square" rtlCol="0">
            <a:spAutoFit/>
          </a:bodyPr>
          <a:lstStyle/>
          <a:p>
            <a:r>
              <a:rPr lang="en-US" sz="1600" dirty="0">
                <a:latin typeface="Roboto" panose="02000000000000000000" pitchFamily="2" charset="0"/>
                <a:ea typeface="Roboto" panose="02000000000000000000" pitchFamily="2" charset="0"/>
              </a:rPr>
              <a:t>Cayley WE Jr. Office Precepting – Efficiency education and evidence. Family Medicine Digital Resource Library; 201. </a:t>
            </a:r>
            <a:r>
              <a:rPr lang="en-US" sz="1600" dirty="0">
                <a:latin typeface="Roboto" panose="02000000000000000000" pitchFamily="2" charset="0"/>
                <a:ea typeface="Roboto" panose="02000000000000000000" pitchFamily="2" charset="0"/>
                <a:hlinkClick r:id="rId4"/>
              </a:rPr>
              <a:t>http://fmdrl.org/2691</a:t>
            </a:r>
            <a:r>
              <a:rPr lang="en-US" sz="1600" dirty="0">
                <a:latin typeface="Roboto" panose="02000000000000000000" pitchFamily="2" charset="0"/>
                <a:ea typeface="Roboto" panose="02000000000000000000" pitchFamily="2" charset="0"/>
              </a:rPr>
              <a:t>. Accessed July 13, 2015</a:t>
            </a:r>
          </a:p>
        </p:txBody>
      </p:sp>
    </p:spTree>
    <p:extLst>
      <p:ext uri="{BB962C8B-B14F-4D97-AF65-F5344CB8AC3E}">
        <p14:creationId xmlns:p14="http://schemas.microsoft.com/office/powerpoint/2010/main" val="185728074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99592" y="97094"/>
            <a:ext cx="8834795" cy="828193"/>
          </a:xfrm>
        </p:spPr>
        <p:txBody>
          <a:bodyPr>
            <a:noAutofit/>
          </a:bodyPr>
          <a:lstStyle/>
          <a:p>
            <a:r>
              <a:rPr lang="en-US" sz="3600" dirty="0">
                <a:solidFill>
                  <a:schemeClr val="tx2"/>
                </a:solidFill>
                <a:latin typeface="Roboto" panose="02000000000000000000" pitchFamily="2" charset="0"/>
                <a:ea typeface="Roboto" panose="02000000000000000000" pitchFamily="2" charset="0"/>
              </a:rPr>
              <a:t>Problem-Oriented Precepting Method</a:t>
            </a:r>
          </a:p>
        </p:txBody>
      </p:sp>
      <p:sp>
        <p:nvSpPr>
          <p:cNvPr id="3" name="Content Placeholder 2"/>
          <p:cNvSpPr>
            <a:spLocks noGrp="1"/>
          </p:cNvSpPr>
          <p:nvPr>
            <p:ph idx="1"/>
          </p:nvPr>
        </p:nvSpPr>
        <p:spPr>
          <a:xfrm>
            <a:off x="737937" y="1192192"/>
            <a:ext cx="10673836" cy="4240195"/>
          </a:xfrm>
        </p:spPr>
        <p:txBody>
          <a:bodyPr>
            <a:normAutofit/>
          </a:bodyPr>
          <a:lstStyle/>
          <a:p>
            <a:pPr marL="0" indent="0">
              <a:buNone/>
            </a:pPr>
            <a:r>
              <a:rPr lang="en-US" sz="2800" b="1" dirty="0">
                <a:solidFill>
                  <a:schemeClr val="accent1">
                    <a:lumMod val="50000"/>
                    <a:lumOff val="50000"/>
                  </a:schemeClr>
                </a:solidFill>
                <a:latin typeface="Roboto" panose="02000000000000000000" pitchFamily="2" charset="0"/>
                <a:ea typeface="Roboto" panose="02000000000000000000" pitchFamily="2" charset="0"/>
              </a:rPr>
              <a:t>The Educational Process Made Explicit</a:t>
            </a:r>
          </a:p>
          <a:p>
            <a:pPr marL="457200" indent="-457200">
              <a:buFont typeface="+mj-lt"/>
              <a:buAutoNum type="arabicPeriod"/>
            </a:pPr>
            <a:r>
              <a:rPr lang="en-US" sz="2800" dirty="0">
                <a:latin typeface="Roboto" panose="02000000000000000000" pitchFamily="2" charset="0"/>
                <a:ea typeface="Roboto" panose="02000000000000000000" pitchFamily="2" charset="0"/>
              </a:rPr>
              <a:t>Identify initial impressions</a:t>
            </a:r>
          </a:p>
          <a:p>
            <a:pPr marL="457200" indent="-457200">
              <a:buFont typeface="+mj-lt"/>
              <a:buAutoNum type="arabicPeriod"/>
            </a:pPr>
            <a:r>
              <a:rPr lang="en-US" sz="2800" dirty="0">
                <a:latin typeface="Roboto" panose="02000000000000000000" pitchFamily="2" charset="0"/>
                <a:ea typeface="Roboto" panose="02000000000000000000" pitchFamily="2" charset="0"/>
              </a:rPr>
              <a:t>Confirm or refute these impressions</a:t>
            </a:r>
          </a:p>
          <a:p>
            <a:pPr marL="457200" indent="-457200">
              <a:buFont typeface="+mj-lt"/>
              <a:buAutoNum type="arabicPeriod"/>
            </a:pPr>
            <a:r>
              <a:rPr lang="en-US" sz="2800" dirty="0">
                <a:latin typeface="Roboto" panose="02000000000000000000" pitchFamily="2" charset="0"/>
                <a:ea typeface="Roboto" panose="02000000000000000000" pitchFamily="2" charset="0"/>
              </a:rPr>
              <a:t>Identify the problem</a:t>
            </a:r>
          </a:p>
          <a:p>
            <a:pPr marL="457200" indent="-457200">
              <a:buFont typeface="+mj-lt"/>
              <a:buAutoNum type="arabicPeriod"/>
            </a:pPr>
            <a:r>
              <a:rPr lang="en-US" sz="2800" dirty="0">
                <a:latin typeface="Roboto" panose="02000000000000000000" pitchFamily="2" charset="0"/>
                <a:ea typeface="Roboto" panose="02000000000000000000" pitchFamily="2" charset="0"/>
              </a:rPr>
              <a:t>Develop teaching goals</a:t>
            </a:r>
          </a:p>
          <a:p>
            <a:pPr marL="457200" indent="-457200">
              <a:buFont typeface="+mj-lt"/>
              <a:buAutoNum type="arabicPeriod"/>
            </a:pPr>
            <a:r>
              <a:rPr lang="en-US" sz="2800" dirty="0">
                <a:latin typeface="Roboto" panose="02000000000000000000" pitchFamily="2" charset="0"/>
                <a:ea typeface="Roboto" panose="02000000000000000000" pitchFamily="2" charset="0"/>
              </a:rPr>
              <a:t>Devise methods to achieve these goals</a:t>
            </a:r>
          </a:p>
          <a:p>
            <a:pPr marL="457200" indent="-457200">
              <a:buFont typeface="+mj-lt"/>
              <a:buAutoNum type="arabicPeriod"/>
            </a:pPr>
            <a:r>
              <a:rPr lang="en-US" sz="2800" dirty="0">
                <a:latin typeface="Roboto" panose="02000000000000000000" pitchFamily="2" charset="0"/>
                <a:ea typeface="Roboto" panose="02000000000000000000" pitchFamily="2" charset="0"/>
              </a:rPr>
              <a:t>Evaluate outcome</a:t>
            </a:r>
            <a:endParaRPr lang="en-US" sz="2800" dirty="0" smtClean="0">
              <a:latin typeface="Roboto" panose="02000000000000000000" pitchFamily="2" charset="0"/>
              <a:ea typeface="Roboto" panose="02000000000000000000" pitchFamily="2" charset="0"/>
            </a:endParaRPr>
          </a:p>
        </p:txBody>
      </p:sp>
      <p:pic>
        <p:nvPicPr>
          <p:cNvPr id="6" name="Picture 5" descr="Grad-01.jpg"/>
          <p:cNvPicPr>
            <a:picLocks noChangeAspect="1"/>
          </p:cNvPicPr>
          <p:nvPr/>
        </p:nvPicPr>
        <p:blipFill rotWithShape="1">
          <a:blip r:embed="rId3">
            <a:extLst>
              <a:ext uri="{28A0092B-C50C-407E-A947-70E740481C1C}">
                <a14:useLocalDpi xmlns:a14="http://schemas.microsoft.com/office/drawing/2010/main" val="0"/>
              </a:ext>
            </a:extLst>
          </a:blip>
          <a:srcRect t="91219"/>
          <a:stretch/>
        </p:blipFill>
        <p:spPr>
          <a:xfrm>
            <a:off x="3006022" y="6237526"/>
            <a:ext cx="9185978" cy="620474"/>
          </a:xfrm>
          <a:prstGeom prst="rect">
            <a:avLst/>
          </a:prstGeom>
        </p:spPr>
      </p:pic>
      <p:sp>
        <p:nvSpPr>
          <p:cNvPr id="8" name="TextBox 7"/>
          <p:cNvSpPr txBox="1"/>
          <p:nvPr/>
        </p:nvSpPr>
        <p:spPr>
          <a:xfrm>
            <a:off x="368968" y="5868194"/>
            <a:ext cx="11454064" cy="707886"/>
          </a:xfrm>
          <a:prstGeom prst="rect">
            <a:avLst/>
          </a:prstGeom>
          <a:noFill/>
        </p:spPr>
        <p:txBody>
          <a:bodyPr wrap="square" rtlCol="0">
            <a:spAutoFit/>
          </a:bodyPr>
          <a:lstStyle/>
          <a:p>
            <a:r>
              <a:rPr lang="en-US" sz="1600" dirty="0">
                <a:solidFill>
                  <a:srgbClr val="000000"/>
                </a:solidFill>
                <a:latin typeface="Roboto" panose="02000000000000000000" pitchFamily="2" charset="0"/>
                <a:ea typeface="Roboto" panose="02000000000000000000" pitchFamily="2" charset="0"/>
              </a:rPr>
              <a:t>Esposito V, </a:t>
            </a:r>
            <a:r>
              <a:rPr lang="en-US" sz="1600" dirty="0" err="1">
                <a:solidFill>
                  <a:srgbClr val="000000"/>
                </a:solidFill>
                <a:latin typeface="Roboto" panose="02000000000000000000" pitchFamily="2" charset="0"/>
                <a:ea typeface="Roboto" panose="02000000000000000000" pitchFamily="2" charset="0"/>
              </a:rPr>
              <a:t>Schorow</a:t>
            </a:r>
            <a:r>
              <a:rPr lang="en-US" sz="1600" dirty="0">
                <a:solidFill>
                  <a:srgbClr val="000000"/>
                </a:solidFill>
                <a:latin typeface="Roboto" panose="02000000000000000000" pitchFamily="2" charset="0"/>
                <a:ea typeface="Roboto" panose="02000000000000000000" pitchFamily="2" charset="0"/>
              </a:rPr>
              <a:t> M, Siegel F. A problem-oriented precepting method. J Fam </a:t>
            </a:r>
            <a:r>
              <a:rPr lang="en-US" sz="1600" dirty="0" err="1">
                <a:solidFill>
                  <a:srgbClr val="000000"/>
                </a:solidFill>
                <a:latin typeface="Roboto" panose="02000000000000000000" pitchFamily="2" charset="0"/>
                <a:ea typeface="Roboto" panose="02000000000000000000" pitchFamily="2" charset="0"/>
              </a:rPr>
              <a:t>Pract</a:t>
            </a:r>
            <a:r>
              <a:rPr lang="en-US" sz="1600" dirty="0">
                <a:solidFill>
                  <a:srgbClr val="000000"/>
                </a:solidFill>
                <a:latin typeface="Roboto" panose="02000000000000000000" pitchFamily="2" charset="0"/>
                <a:ea typeface="Roboto" panose="02000000000000000000" pitchFamily="2" charset="0"/>
              </a:rPr>
              <a:t>. 1983 Sep;17(3):469-73. PubMed PMID: 6886649. </a:t>
            </a:r>
          </a:p>
          <a:p>
            <a:endParaRPr lang="en-US" sz="800" dirty="0">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317796125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99592" y="97094"/>
            <a:ext cx="8834795" cy="828193"/>
          </a:xfrm>
        </p:spPr>
        <p:txBody>
          <a:bodyPr>
            <a:noAutofit/>
          </a:bodyPr>
          <a:lstStyle/>
          <a:p>
            <a:r>
              <a:rPr lang="en-US" sz="3600" dirty="0">
                <a:solidFill>
                  <a:schemeClr val="tx2"/>
                </a:solidFill>
                <a:latin typeface="Roboto" panose="02000000000000000000" pitchFamily="2" charset="0"/>
                <a:ea typeface="Roboto" panose="02000000000000000000" pitchFamily="2" charset="0"/>
              </a:rPr>
              <a:t>One-Minute Precepting Method</a:t>
            </a:r>
          </a:p>
        </p:txBody>
      </p:sp>
      <p:sp>
        <p:nvSpPr>
          <p:cNvPr id="3" name="Content Placeholder 2"/>
          <p:cNvSpPr>
            <a:spLocks noGrp="1"/>
          </p:cNvSpPr>
          <p:nvPr>
            <p:ph idx="1"/>
          </p:nvPr>
        </p:nvSpPr>
        <p:spPr>
          <a:xfrm>
            <a:off x="834189" y="997329"/>
            <a:ext cx="10603832" cy="4479531"/>
          </a:xfrm>
        </p:spPr>
        <p:txBody>
          <a:bodyPr>
            <a:noAutofit/>
          </a:bodyPr>
          <a:lstStyle/>
          <a:p>
            <a:pPr marL="0" indent="0">
              <a:buNone/>
            </a:pPr>
            <a:r>
              <a:rPr lang="en-US" sz="2800" b="1" dirty="0">
                <a:solidFill>
                  <a:schemeClr val="accent1">
                    <a:lumMod val="50000"/>
                    <a:lumOff val="50000"/>
                  </a:schemeClr>
                </a:solidFill>
                <a:latin typeface="Roboto" panose="02000000000000000000" pitchFamily="2" charset="0"/>
                <a:ea typeface="Roboto" panose="02000000000000000000" pitchFamily="2" charset="0"/>
              </a:rPr>
              <a:t>The 5 </a:t>
            </a:r>
            <a:r>
              <a:rPr lang="en-US" sz="2800" b="1" dirty="0" err="1">
                <a:solidFill>
                  <a:schemeClr val="accent1">
                    <a:lumMod val="50000"/>
                    <a:lumOff val="50000"/>
                  </a:schemeClr>
                </a:solidFill>
                <a:latin typeface="Roboto" panose="02000000000000000000" pitchFamily="2" charset="0"/>
                <a:ea typeface="Roboto" panose="02000000000000000000" pitchFamily="2" charset="0"/>
              </a:rPr>
              <a:t>Microskills</a:t>
            </a:r>
            <a:r>
              <a:rPr lang="en-US" sz="2800" b="1" dirty="0">
                <a:solidFill>
                  <a:schemeClr val="accent1">
                    <a:lumMod val="50000"/>
                    <a:lumOff val="50000"/>
                  </a:schemeClr>
                </a:solidFill>
                <a:latin typeface="Roboto" panose="02000000000000000000" pitchFamily="2" charset="0"/>
                <a:ea typeface="Roboto" panose="02000000000000000000" pitchFamily="2" charset="0"/>
              </a:rPr>
              <a:t> Approach</a:t>
            </a:r>
          </a:p>
          <a:p>
            <a:pPr marL="457200" indent="-457200">
              <a:buFont typeface="+mj-lt"/>
              <a:buAutoNum type="arabicPeriod"/>
            </a:pPr>
            <a:r>
              <a:rPr lang="en-US" sz="2400" dirty="0">
                <a:latin typeface="Roboto" panose="02000000000000000000" pitchFamily="2" charset="0"/>
                <a:ea typeface="Roboto" panose="02000000000000000000" pitchFamily="2" charset="0"/>
              </a:rPr>
              <a:t>Get a commitment</a:t>
            </a:r>
          </a:p>
          <a:p>
            <a:pPr lvl="1"/>
            <a:r>
              <a:rPr lang="en-US" sz="2400" dirty="0">
                <a:latin typeface="Roboto" panose="02000000000000000000" pitchFamily="2" charset="0"/>
                <a:ea typeface="Roboto" panose="02000000000000000000" pitchFamily="2" charset="0"/>
              </a:rPr>
              <a:t>“What do you want to do?”</a:t>
            </a:r>
          </a:p>
          <a:p>
            <a:pPr marL="457200" indent="-457200">
              <a:buFont typeface="+mj-lt"/>
              <a:buAutoNum type="arabicPeriod"/>
            </a:pPr>
            <a:r>
              <a:rPr lang="en-US" sz="2400" dirty="0">
                <a:latin typeface="Roboto" panose="02000000000000000000" pitchFamily="2" charset="0"/>
                <a:ea typeface="Roboto" panose="02000000000000000000" pitchFamily="2" charset="0"/>
              </a:rPr>
              <a:t>Probe for supporting evidence</a:t>
            </a:r>
          </a:p>
          <a:p>
            <a:pPr lvl="1"/>
            <a:r>
              <a:rPr lang="en-US" sz="2400" dirty="0">
                <a:latin typeface="Roboto" panose="02000000000000000000" pitchFamily="2" charset="0"/>
                <a:ea typeface="Roboto" panose="02000000000000000000" pitchFamily="2" charset="0"/>
              </a:rPr>
              <a:t>“What factors did you consider in making that decision?”</a:t>
            </a:r>
          </a:p>
          <a:p>
            <a:pPr marL="457200" indent="-457200">
              <a:buFont typeface="+mj-lt"/>
              <a:buAutoNum type="arabicPeriod"/>
            </a:pPr>
            <a:r>
              <a:rPr lang="en-US" sz="2400" dirty="0">
                <a:latin typeface="Roboto" panose="02000000000000000000" pitchFamily="2" charset="0"/>
                <a:ea typeface="Roboto" panose="02000000000000000000" pitchFamily="2" charset="0"/>
              </a:rPr>
              <a:t>Teach general rules</a:t>
            </a:r>
          </a:p>
          <a:p>
            <a:pPr lvl="1"/>
            <a:r>
              <a:rPr lang="en-US" sz="2400" dirty="0">
                <a:latin typeface="Roboto" panose="02000000000000000000" pitchFamily="2" charset="0"/>
                <a:ea typeface="Roboto" panose="02000000000000000000" pitchFamily="2" charset="0"/>
              </a:rPr>
              <a:t>Mini-lecture? Suggested or assigned reading?</a:t>
            </a:r>
          </a:p>
          <a:p>
            <a:pPr marL="457200" indent="-457200">
              <a:buFont typeface="+mj-lt"/>
              <a:buAutoNum type="arabicPeriod"/>
            </a:pPr>
            <a:r>
              <a:rPr lang="en-US" sz="2400" dirty="0">
                <a:latin typeface="Roboto" panose="02000000000000000000" pitchFamily="2" charset="0"/>
                <a:ea typeface="Roboto" panose="02000000000000000000" pitchFamily="2" charset="0"/>
              </a:rPr>
              <a:t>Reinforce what was done right</a:t>
            </a:r>
          </a:p>
          <a:p>
            <a:pPr marL="457200" indent="-457200">
              <a:buFont typeface="+mj-lt"/>
              <a:buAutoNum type="arabicPeriod"/>
            </a:pPr>
            <a:r>
              <a:rPr lang="en-US" sz="2400" dirty="0">
                <a:latin typeface="Roboto" panose="02000000000000000000" pitchFamily="2" charset="0"/>
                <a:ea typeface="Roboto" panose="02000000000000000000" pitchFamily="2" charset="0"/>
              </a:rPr>
              <a:t>Correct mistakes</a:t>
            </a:r>
          </a:p>
          <a:p>
            <a:pPr lvl="1"/>
            <a:r>
              <a:rPr lang="en-US" sz="2400" dirty="0">
                <a:latin typeface="Roboto" panose="02000000000000000000" pitchFamily="2" charset="0"/>
                <a:ea typeface="Roboto" panose="02000000000000000000" pitchFamily="2" charset="0"/>
              </a:rPr>
              <a:t>Feedback: case-specific, behavior-focused, descriptive</a:t>
            </a:r>
          </a:p>
        </p:txBody>
      </p:sp>
      <p:pic>
        <p:nvPicPr>
          <p:cNvPr id="6" name="Picture 5" descr="Grad-01.jpg"/>
          <p:cNvPicPr>
            <a:picLocks noChangeAspect="1"/>
          </p:cNvPicPr>
          <p:nvPr/>
        </p:nvPicPr>
        <p:blipFill rotWithShape="1">
          <a:blip r:embed="rId3">
            <a:extLst>
              <a:ext uri="{28A0092B-C50C-407E-A947-70E740481C1C}">
                <a14:useLocalDpi xmlns:a14="http://schemas.microsoft.com/office/drawing/2010/main" val="0"/>
              </a:ext>
            </a:extLst>
          </a:blip>
          <a:srcRect t="91219"/>
          <a:stretch/>
        </p:blipFill>
        <p:spPr>
          <a:xfrm>
            <a:off x="3006022" y="6237526"/>
            <a:ext cx="9185978" cy="620474"/>
          </a:xfrm>
          <a:prstGeom prst="rect">
            <a:avLst/>
          </a:prstGeom>
        </p:spPr>
      </p:pic>
    </p:spTree>
    <p:extLst>
      <p:ext uri="{BB962C8B-B14F-4D97-AF65-F5344CB8AC3E}">
        <p14:creationId xmlns:p14="http://schemas.microsoft.com/office/powerpoint/2010/main" val="166332497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99592" y="97094"/>
            <a:ext cx="8834795" cy="828193"/>
          </a:xfrm>
        </p:spPr>
        <p:txBody>
          <a:bodyPr>
            <a:noAutofit/>
          </a:bodyPr>
          <a:lstStyle/>
          <a:p>
            <a:r>
              <a:rPr lang="en-US" sz="3600" dirty="0">
                <a:solidFill>
                  <a:schemeClr val="tx2"/>
                </a:solidFill>
                <a:latin typeface="Roboto" panose="02000000000000000000" pitchFamily="2" charset="0"/>
                <a:ea typeface="Roboto" panose="02000000000000000000" pitchFamily="2" charset="0"/>
              </a:rPr>
              <a:t>SNAPPS Method</a:t>
            </a:r>
          </a:p>
        </p:txBody>
      </p:sp>
      <p:sp>
        <p:nvSpPr>
          <p:cNvPr id="3" name="Content Placeholder 2"/>
          <p:cNvSpPr>
            <a:spLocks noGrp="1"/>
          </p:cNvSpPr>
          <p:nvPr>
            <p:ph idx="1"/>
          </p:nvPr>
        </p:nvSpPr>
        <p:spPr>
          <a:xfrm>
            <a:off x="577516" y="997329"/>
            <a:ext cx="11036967" cy="4479531"/>
          </a:xfrm>
        </p:spPr>
        <p:txBody>
          <a:bodyPr>
            <a:normAutofit/>
          </a:bodyPr>
          <a:lstStyle/>
          <a:p>
            <a:pPr marL="0" indent="0">
              <a:buNone/>
            </a:pPr>
            <a:r>
              <a:rPr lang="en-US" altLang="en-US" sz="2800" b="1" dirty="0">
                <a:solidFill>
                  <a:schemeClr val="accent1">
                    <a:lumMod val="50000"/>
                    <a:lumOff val="50000"/>
                  </a:schemeClr>
                </a:solidFill>
                <a:latin typeface="Roboto" panose="02000000000000000000" pitchFamily="2" charset="0"/>
                <a:ea typeface="Roboto" panose="02000000000000000000" pitchFamily="2" charset="0"/>
              </a:rPr>
              <a:t>Learner-Led Education</a:t>
            </a:r>
          </a:p>
          <a:p>
            <a:r>
              <a:rPr lang="en-US" altLang="en-US" sz="2800" dirty="0">
                <a:latin typeface="Roboto" panose="02000000000000000000" pitchFamily="2" charset="0"/>
                <a:ea typeface="Roboto" panose="02000000000000000000" pitchFamily="2" charset="0"/>
              </a:rPr>
              <a:t>Summarize relevant H&amp;P</a:t>
            </a:r>
          </a:p>
          <a:p>
            <a:r>
              <a:rPr lang="en-US" altLang="en-US" sz="2800" dirty="0">
                <a:latin typeface="Roboto" panose="02000000000000000000" pitchFamily="2" charset="0"/>
                <a:ea typeface="Roboto" panose="02000000000000000000" pitchFamily="2" charset="0"/>
              </a:rPr>
              <a:t>Narrow the differential: Likely? Relevant?</a:t>
            </a:r>
          </a:p>
          <a:p>
            <a:r>
              <a:rPr lang="en-US" altLang="en-US" sz="2800" dirty="0">
                <a:latin typeface="Roboto" panose="02000000000000000000" pitchFamily="2" charset="0"/>
                <a:ea typeface="Roboto" panose="02000000000000000000" pitchFamily="2" charset="0"/>
              </a:rPr>
              <a:t>Analyze the differential</a:t>
            </a:r>
          </a:p>
          <a:p>
            <a:r>
              <a:rPr lang="en-US" altLang="en-US" sz="2800" dirty="0">
                <a:latin typeface="Roboto" panose="02000000000000000000" pitchFamily="2" charset="0"/>
                <a:ea typeface="Roboto" panose="02000000000000000000" pitchFamily="2" charset="0"/>
              </a:rPr>
              <a:t>Probe the preceptor</a:t>
            </a:r>
          </a:p>
          <a:p>
            <a:r>
              <a:rPr lang="en-US" altLang="en-US" sz="2800" dirty="0">
                <a:latin typeface="Roboto" panose="02000000000000000000" pitchFamily="2" charset="0"/>
                <a:ea typeface="Roboto" panose="02000000000000000000" pitchFamily="2" charset="0"/>
              </a:rPr>
              <a:t>Plan patient management</a:t>
            </a:r>
          </a:p>
          <a:p>
            <a:r>
              <a:rPr lang="en-US" altLang="en-US" sz="2800" dirty="0">
                <a:latin typeface="Roboto" panose="02000000000000000000" pitchFamily="2" charset="0"/>
                <a:ea typeface="Roboto" panose="02000000000000000000" pitchFamily="2" charset="0"/>
              </a:rPr>
              <a:t>Select a case-related learning issue</a:t>
            </a:r>
          </a:p>
        </p:txBody>
      </p:sp>
      <p:pic>
        <p:nvPicPr>
          <p:cNvPr id="6" name="Picture 5" descr="Grad-01.jpg"/>
          <p:cNvPicPr>
            <a:picLocks noChangeAspect="1"/>
          </p:cNvPicPr>
          <p:nvPr/>
        </p:nvPicPr>
        <p:blipFill rotWithShape="1">
          <a:blip r:embed="rId3">
            <a:extLst>
              <a:ext uri="{28A0092B-C50C-407E-A947-70E740481C1C}">
                <a14:useLocalDpi xmlns:a14="http://schemas.microsoft.com/office/drawing/2010/main" val="0"/>
              </a:ext>
            </a:extLst>
          </a:blip>
          <a:srcRect t="91219"/>
          <a:stretch/>
        </p:blipFill>
        <p:spPr>
          <a:xfrm>
            <a:off x="3006022" y="6258500"/>
            <a:ext cx="9185978" cy="620474"/>
          </a:xfrm>
          <a:prstGeom prst="rect">
            <a:avLst/>
          </a:prstGeom>
        </p:spPr>
      </p:pic>
      <p:sp>
        <p:nvSpPr>
          <p:cNvPr id="8" name="TextBox 7"/>
          <p:cNvSpPr txBox="1"/>
          <p:nvPr/>
        </p:nvSpPr>
        <p:spPr>
          <a:xfrm>
            <a:off x="577516" y="5667625"/>
            <a:ext cx="11293642" cy="584775"/>
          </a:xfrm>
          <a:prstGeom prst="rect">
            <a:avLst/>
          </a:prstGeom>
          <a:noFill/>
        </p:spPr>
        <p:txBody>
          <a:bodyPr wrap="square" rtlCol="0">
            <a:spAutoFit/>
          </a:bodyPr>
          <a:lstStyle/>
          <a:p>
            <a:r>
              <a:rPr lang="en-US" sz="1600" dirty="0" err="1">
                <a:solidFill>
                  <a:srgbClr val="000000"/>
                </a:solidFill>
                <a:latin typeface="Roboto" panose="02000000000000000000" pitchFamily="2" charset="0"/>
                <a:ea typeface="Roboto" panose="02000000000000000000" pitchFamily="2" charset="0"/>
              </a:rPr>
              <a:t>Wolpaw</a:t>
            </a:r>
            <a:r>
              <a:rPr lang="en-US" sz="1600" dirty="0">
                <a:solidFill>
                  <a:srgbClr val="000000"/>
                </a:solidFill>
                <a:latin typeface="Roboto" panose="02000000000000000000" pitchFamily="2" charset="0"/>
                <a:ea typeface="Roboto" panose="02000000000000000000" pitchFamily="2" charset="0"/>
              </a:rPr>
              <a:t> TM, </a:t>
            </a:r>
            <a:r>
              <a:rPr lang="en-US" sz="1600" dirty="0" err="1">
                <a:solidFill>
                  <a:srgbClr val="000000"/>
                </a:solidFill>
                <a:latin typeface="Roboto" panose="02000000000000000000" pitchFamily="2" charset="0"/>
                <a:ea typeface="Roboto" panose="02000000000000000000" pitchFamily="2" charset="0"/>
              </a:rPr>
              <a:t>Wolpaw</a:t>
            </a:r>
            <a:r>
              <a:rPr lang="en-US" sz="1600" dirty="0">
                <a:solidFill>
                  <a:srgbClr val="000000"/>
                </a:solidFill>
                <a:latin typeface="Roboto" panose="02000000000000000000" pitchFamily="2" charset="0"/>
                <a:ea typeface="Roboto" panose="02000000000000000000" pitchFamily="2" charset="0"/>
              </a:rPr>
              <a:t> DR, Papp KK. SNAPPS: a learner-centered model for outpatient education. </a:t>
            </a:r>
            <a:r>
              <a:rPr lang="en-US" sz="1600" dirty="0" err="1">
                <a:solidFill>
                  <a:srgbClr val="000000"/>
                </a:solidFill>
                <a:latin typeface="Roboto" panose="02000000000000000000" pitchFamily="2" charset="0"/>
                <a:ea typeface="Roboto" panose="02000000000000000000" pitchFamily="2" charset="0"/>
              </a:rPr>
              <a:t>Acad</a:t>
            </a:r>
            <a:r>
              <a:rPr lang="en-US" sz="1600" dirty="0">
                <a:solidFill>
                  <a:srgbClr val="000000"/>
                </a:solidFill>
                <a:latin typeface="Roboto" panose="02000000000000000000" pitchFamily="2" charset="0"/>
                <a:ea typeface="Roboto" panose="02000000000000000000" pitchFamily="2" charset="0"/>
              </a:rPr>
              <a:t> Med. 2003 Sep;78(9):893-8. PubMed PMID: 14507619</a:t>
            </a:r>
            <a:endParaRPr lang="en-US" sz="1600" dirty="0">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261901164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99592" y="97094"/>
            <a:ext cx="8834795" cy="828193"/>
          </a:xfrm>
        </p:spPr>
        <p:txBody>
          <a:bodyPr>
            <a:noAutofit/>
          </a:bodyPr>
          <a:lstStyle/>
          <a:p>
            <a:r>
              <a:rPr lang="en-US" sz="3600" dirty="0">
                <a:solidFill>
                  <a:schemeClr val="tx2"/>
                </a:solidFill>
                <a:latin typeface="Roboto" panose="02000000000000000000" pitchFamily="2" charset="0"/>
                <a:ea typeface="Roboto" panose="02000000000000000000" pitchFamily="2" charset="0"/>
              </a:rPr>
              <a:t>CAARE MORE Method</a:t>
            </a:r>
          </a:p>
        </p:txBody>
      </p:sp>
      <p:sp>
        <p:nvSpPr>
          <p:cNvPr id="3" name="Content Placeholder 2"/>
          <p:cNvSpPr>
            <a:spLocks noGrp="1"/>
          </p:cNvSpPr>
          <p:nvPr>
            <p:ph idx="1"/>
          </p:nvPr>
        </p:nvSpPr>
        <p:spPr>
          <a:xfrm>
            <a:off x="681789" y="847664"/>
            <a:ext cx="10860505" cy="4592103"/>
          </a:xfrm>
        </p:spPr>
        <p:txBody>
          <a:bodyPr>
            <a:noAutofit/>
          </a:bodyPr>
          <a:lstStyle/>
          <a:p>
            <a:pPr marL="0" indent="0">
              <a:buNone/>
            </a:pPr>
            <a:r>
              <a:rPr lang="en-US" altLang="en-US" sz="2400" b="1" dirty="0">
                <a:solidFill>
                  <a:schemeClr val="accent1">
                    <a:lumMod val="50000"/>
                    <a:lumOff val="50000"/>
                  </a:schemeClr>
                </a:solidFill>
                <a:latin typeface="Roboto" panose="02000000000000000000" pitchFamily="2" charset="0"/>
                <a:ea typeface="Roboto" panose="02000000000000000000" pitchFamily="2" charset="0"/>
              </a:rPr>
              <a:t>Mnemonic to address the psychosocial elements of care</a:t>
            </a:r>
          </a:p>
          <a:p>
            <a:r>
              <a:rPr lang="en-US" altLang="en-US" sz="2400" b="1" dirty="0">
                <a:latin typeface="Roboto" panose="02000000000000000000" pitchFamily="2" charset="0"/>
                <a:ea typeface="Roboto" panose="02000000000000000000" pitchFamily="2" charset="0"/>
              </a:rPr>
              <a:t>C</a:t>
            </a:r>
            <a:r>
              <a:rPr lang="en-US" altLang="en-US" sz="2400" dirty="0">
                <a:latin typeface="Roboto" panose="02000000000000000000" pitchFamily="2" charset="0"/>
                <a:ea typeface="Roboto" panose="02000000000000000000" pitchFamily="2" charset="0"/>
              </a:rPr>
              <a:t>onnect personally with the learner</a:t>
            </a:r>
          </a:p>
          <a:p>
            <a:r>
              <a:rPr lang="en-US" altLang="en-US" sz="2400" b="1" dirty="0">
                <a:latin typeface="Roboto" panose="02000000000000000000" pitchFamily="2" charset="0"/>
                <a:ea typeface="Roboto" panose="02000000000000000000" pitchFamily="2" charset="0"/>
              </a:rPr>
              <a:t>A</a:t>
            </a:r>
            <a:r>
              <a:rPr lang="en-US" altLang="en-US" sz="2400" dirty="0">
                <a:latin typeface="Roboto" panose="02000000000000000000" pitchFamily="2" charset="0"/>
                <a:ea typeface="Roboto" panose="02000000000000000000" pitchFamily="2" charset="0"/>
              </a:rPr>
              <a:t>sk psychosocial questions</a:t>
            </a:r>
          </a:p>
          <a:p>
            <a:r>
              <a:rPr lang="en-US" altLang="en-US" sz="2400" b="1" dirty="0">
                <a:latin typeface="Roboto" panose="02000000000000000000" pitchFamily="2" charset="0"/>
                <a:ea typeface="Roboto" panose="02000000000000000000" pitchFamily="2" charset="0"/>
              </a:rPr>
              <a:t>A</a:t>
            </a:r>
            <a:r>
              <a:rPr lang="en-US" altLang="en-US" sz="2400" dirty="0">
                <a:latin typeface="Roboto" panose="02000000000000000000" pitchFamily="2" charset="0"/>
                <a:ea typeface="Roboto" panose="02000000000000000000" pitchFamily="2" charset="0"/>
              </a:rPr>
              <a:t>ssess the learner</a:t>
            </a:r>
          </a:p>
          <a:p>
            <a:r>
              <a:rPr lang="en-US" altLang="en-US" sz="2400" b="1" dirty="0">
                <a:latin typeface="Roboto" panose="02000000000000000000" pitchFamily="2" charset="0"/>
                <a:ea typeface="Roboto" panose="02000000000000000000" pitchFamily="2" charset="0"/>
              </a:rPr>
              <a:t>R</a:t>
            </a:r>
            <a:r>
              <a:rPr lang="en-US" altLang="en-US" sz="2400" dirty="0">
                <a:latin typeface="Roboto" panose="02000000000000000000" pitchFamily="2" charset="0"/>
                <a:ea typeface="Roboto" panose="02000000000000000000" pitchFamily="2" charset="0"/>
              </a:rPr>
              <a:t>ole model desired attitudes, skills, and behaviors</a:t>
            </a:r>
          </a:p>
          <a:p>
            <a:r>
              <a:rPr lang="en-US" altLang="en-US" sz="2400" b="1" dirty="0">
                <a:latin typeface="Roboto" panose="02000000000000000000" pitchFamily="2" charset="0"/>
                <a:ea typeface="Roboto" panose="02000000000000000000" pitchFamily="2" charset="0"/>
              </a:rPr>
              <a:t>E</a:t>
            </a:r>
            <a:r>
              <a:rPr lang="en-US" altLang="en-US" sz="2400" dirty="0">
                <a:latin typeface="Roboto" panose="02000000000000000000" pitchFamily="2" charset="0"/>
                <a:ea typeface="Roboto" panose="02000000000000000000" pitchFamily="2" charset="0"/>
              </a:rPr>
              <a:t>nvironment: Create a safe, supportive, enjoyable learning setting</a:t>
            </a:r>
          </a:p>
          <a:p>
            <a:endParaRPr lang="en-US" altLang="en-US" sz="2400" dirty="0">
              <a:latin typeface="Roboto" panose="02000000000000000000" pitchFamily="2" charset="0"/>
              <a:ea typeface="Roboto" panose="02000000000000000000" pitchFamily="2" charset="0"/>
            </a:endParaRPr>
          </a:p>
          <a:p>
            <a:r>
              <a:rPr lang="en-US" altLang="en-US" sz="2400" b="1" dirty="0">
                <a:latin typeface="Roboto" panose="02000000000000000000" pitchFamily="2" charset="0"/>
                <a:ea typeface="Roboto" panose="02000000000000000000" pitchFamily="2" charset="0"/>
              </a:rPr>
              <a:t>M</a:t>
            </a:r>
            <a:r>
              <a:rPr lang="en-US" altLang="en-US" sz="2400" dirty="0">
                <a:latin typeface="Roboto" panose="02000000000000000000" pitchFamily="2" charset="0"/>
                <a:ea typeface="Roboto" panose="02000000000000000000" pitchFamily="2" charset="0"/>
              </a:rPr>
              <a:t>anagement: Formulate specific management strategies</a:t>
            </a:r>
          </a:p>
          <a:p>
            <a:r>
              <a:rPr lang="en-US" altLang="en-US" sz="2400" b="1" dirty="0">
                <a:latin typeface="Roboto" panose="02000000000000000000" pitchFamily="2" charset="0"/>
                <a:ea typeface="Roboto" panose="02000000000000000000" pitchFamily="2" charset="0"/>
              </a:rPr>
              <a:t>O</a:t>
            </a:r>
            <a:r>
              <a:rPr lang="en-US" altLang="en-US" sz="2400" dirty="0">
                <a:latin typeface="Roboto" panose="02000000000000000000" pitchFamily="2" charset="0"/>
                <a:ea typeface="Roboto" panose="02000000000000000000" pitchFamily="2" charset="0"/>
              </a:rPr>
              <a:t>bserve the learner’s affect and behavior</a:t>
            </a:r>
          </a:p>
          <a:p>
            <a:r>
              <a:rPr lang="en-US" altLang="en-US" sz="2400" b="1" dirty="0">
                <a:latin typeface="Roboto" panose="02000000000000000000" pitchFamily="2" charset="0"/>
                <a:ea typeface="Roboto" panose="02000000000000000000" pitchFamily="2" charset="0"/>
              </a:rPr>
              <a:t>R</a:t>
            </a:r>
            <a:r>
              <a:rPr lang="en-US" altLang="en-US" sz="2400" dirty="0">
                <a:latin typeface="Roboto" panose="02000000000000000000" pitchFamily="2" charset="0"/>
                <a:ea typeface="Roboto" panose="02000000000000000000" pitchFamily="2" charset="0"/>
              </a:rPr>
              <a:t>eflect and provide feedback</a:t>
            </a:r>
          </a:p>
          <a:p>
            <a:r>
              <a:rPr lang="en-US" altLang="en-US" sz="2400" b="1" dirty="0">
                <a:latin typeface="Roboto" panose="02000000000000000000" pitchFamily="2" charset="0"/>
                <a:ea typeface="Roboto" panose="02000000000000000000" pitchFamily="2" charset="0"/>
              </a:rPr>
              <a:t>E</a:t>
            </a:r>
            <a:r>
              <a:rPr lang="en-US" altLang="en-US" sz="2400" dirty="0">
                <a:latin typeface="Roboto" panose="02000000000000000000" pitchFamily="2" charset="0"/>
                <a:ea typeface="Roboto" panose="02000000000000000000" pitchFamily="2" charset="0"/>
              </a:rPr>
              <a:t>ducational resources</a:t>
            </a:r>
          </a:p>
        </p:txBody>
      </p:sp>
      <p:pic>
        <p:nvPicPr>
          <p:cNvPr id="6" name="Picture 5" descr="Grad-01.jpg"/>
          <p:cNvPicPr>
            <a:picLocks noChangeAspect="1"/>
          </p:cNvPicPr>
          <p:nvPr/>
        </p:nvPicPr>
        <p:blipFill rotWithShape="1">
          <a:blip r:embed="rId3">
            <a:extLst>
              <a:ext uri="{28A0092B-C50C-407E-A947-70E740481C1C}">
                <a14:useLocalDpi xmlns:a14="http://schemas.microsoft.com/office/drawing/2010/main" val="0"/>
              </a:ext>
            </a:extLst>
          </a:blip>
          <a:srcRect t="91219"/>
          <a:stretch/>
        </p:blipFill>
        <p:spPr>
          <a:xfrm>
            <a:off x="3006022" y="6237526"/>
            <a:ext cx="9185978" cy="620474"/>
          </a:xfrm>
          <a:prstGeom prst="rect">
            <a:avLst/>
          </a:prstGeom>
        </p:spPr>
      </p:pic>
      <p:sp>
        <p:nvSpPr>
          <p:cNvPr id="8" name="TextBox 7"/>
          <p:cNvSpPr txBox="1"/>
          <p:nvPr/>
        </p:nvSpPr>
        <p:spPr>
          <a:xfrm>
            <a:off x="368968" y="5729694"/>
            <a:ext cx="11486148" cy="1015663"/>
          </a:xfrm>
          <a:prstGeom prst="rect">
            <a:avLst/>
          </a:prstGeom>
          <a:noFill/>
        </p:spPr>
        <p:txBody>
          <a:bodyPr wrap="square" rtlCol="0">
            <a:spAutoFit/>
          </a:bodyPr>
          <a:lstStyle/>
          <a:p>
            <a:r>
              <a:rPr lang="en-US" sz="1400" dirty="0">
                <a:solidFill>
                  <a:srgbClr val="000000"/>
                </a:solidFill>
                <a:latin typeface="Roboto" panose="02000000000000000000" pitchFamily="2" charset="0"/>
                <a:ea typeface="Roboto" panose="02000000000000000000" pitchFamily="2" charset="0"/>
              </a:rPr>
              <a:t>Kern DE, Branch WT Jr, Jackson JL, Brady DW, Feldman MD, Levinson W, </a:t>
            </a:r>
            <a:r>
              <a:rPr lang="en-US" sz="1400" dirty="0" err="1">
                <a:solidFill>
                  <a:srgbClr val="000000"/>
                </a:solidFill>
                <a:latin typeface="Roboto" panose="02000000000000000000" pitchFamily="2" charset="0"/>
                <a:ea typeface="Roboto" panose="02000000000000000000" pitchFamily="2" charset="0"/>
              </a:rPr>
              <a:t>Lipkin</a:t>
            </a:r>
            <a:r>
              <a:rPr lang="en-US" sz="1400" dirty="0">
                <a:solidFill>
                  <a:srgbClr val="000000"/>
                </a:solidFill>
                <a:latin typeface="Roboto" panose="02000000000000000000" pitchFamily="2" charset="0"/>
                <a:ea typeface="Roboto" panose="02000000000000000000" pitchFamily="2" charset="0"/>
              </a:rPr>
              <a:t> M Jr; General Internal Medicine Generalist Educational Leadership Group. Teaching the psychosocial aspects of care in the clinical setting: practical recommendations. </a:t>
            </a:r>
            <a:r>
              <a:rPr lang="en-US" sz="1400" dirty="0" err="1">
                <a:solidFill>
                  <a:srgbClr val="000000"/>
                </a:solidFill>
                <a:latin typeface="Roboto" panose="02000000000000000000" pitchFamily="2" charset="0"/>
                <a:ea typeface="Roboto" panose="02000000000000000000" pitchFamily="2" charset="0"/>
              </a:rPr>
              <a:t>Acad</a:t>
            </a:r>
            <a:r>
              <a:rPr lang="en-US" sz="1400" dirty="0">
                <a:solidFill>
                  <a:srgbClr val="000000"/>
                </a:solidFill>
                <a:latin typeface="Roboto" panose="02000000000000000000" pitchFamily="2" charset="0"/>
                <a:ea typeface="Roboto" panose="02000000000000000000" pitchFamily="2" charset="0"/>
              </a:rPr>
              <a:t> Med. 2005 Jan;80(1):8-20. Review. PubMed PMID: 15618086.</a:t>
            </a:r>
          </a:p>
          <a:p>
            <a:r>
              <a:rPr lang="en-US" sz="1000" dirty="0">
                <a:solidFill>
                  <a:srgbClr val="000000"/>
                </a:solidFill>
                <a:latin typeface="Roboto" panose="02000000000000000000" pitchFamily="2" charset="0"/>
                <a:ea typeface="Roboto" panose="02000000000000000000" pitchFamily="2" charset="0"/>
              </a:rPr>
              <a:t>. </a:t>
            </a:r>
          </a:p>
          <a:p>
            <a:endParaRPr lang="en-US" sz="800" dirty="0">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368031891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99592" y="97094"/>
            <a:ext cx="8834795" cy="828193"/>
          </a:xfrm>
        </p:spPr>
        <p:txBody>
          <a:bodyPr>
            <a:noAutofit/>
          </a:bodyPr>
          <a:lstStyle/>
          <a:p>
            <a:r>
              <a:rPr lang="en-US" sz="3600" dirty="0">
                <a:solidFill>
                  <a:schemeClr val="tx2"/>
                </a:solidFill>
                <a:latin typeface="Roboto" panose="02000000000000000000" pitchFamily="2" charset="0"/>
                <a:ea typeface="Roboto" panose="02000000000000000000" pitchFamily="2" charset="0"/>
              </a:rPr>
              <a:t>Activated Demonstration Method</a:t>
            </a:r>
          </a:p>
        </p:txBody>
      </p:sp>
      <p:sp>
        <p:nvSpPr>
          <p:cNvPr id="3" name="Content Placeholder 2"/>
          <p:cNvSpPr>
            <a:spLocks noGrp="1"/>
          </p:cNvSpPr>
          <p:nvPr>
            <p:ph idx="1"/>
          </p:nvPr>
        </p:nvSpPr>
        <p:spPr>
          <a:xfrm>
            <a:off x="577516" y="1045937"/>
            <a:ext cx="11053010" cy="4479531"/>
          </a:xfrm>
        </p:spPr>
        <p:txBody>
          <a:bodyPr>
            <a:normAutofit/>
          </a:bodyPr>
          <a:lstStyle/>
          <a:p>
            <a:pPr marL="0" indent="0">
              <a:buNone/>
            </a:pPr>
            <a:r>
              <a:rPr lang="en-US" altLang="en-US" sz="2800" b="1" dirty="0">
                <a:solidFill>
                  <a:schemeClr val="accent1">
                    <a:lumMod val="50000"/>
                    <a:lumOff val="50000"/>
                  </a:schemeClr>
                </a:solidFill>
                <a:latin typeface="Roboto" panose="02000000000000000000" pitchFamily="2" charset="0"/>
                <a:ea typeface="Roboto" panose="02000000000000000000" pitchFamily="2" charset="0"/>
              </a:rPr>
              <a:t>Teaching a Skill</a:t>
            </a:r>
          </a:p>
          <a:p>
            <a:r>
              <a:rPr lang="en-US" altLang="en-US" sz="2800" dirty="0">
                <a:latin typeface="Roboto" panose="02000000000000000000" pitchFamily="2" charset="0"/>
                <a:ea typeface="Roboto" panose="02000000000000000000" pitchFamily="2" charset="0"/>
              </a:rPr>
              <a:t>Assess student’s relevant knowledge</a:t>
            </a:r>
          </a:p>
          <a:p>
            <a:r>
              <a:rPr lang="en-US" altLang="en-US" sz="2800" dirty="0">
                <a:latin typeface="Roboto" panose="02000000000000000000" pitchFamily="2" charset="0"/>
                <a:ea typeface="Roboto" panose="02000000000000000000" pitchFamily="2" charset="0"/>
              </a:rPr>
              <a:t>Determine what the student should learn from the skill demonstration</a:t>
            </a:r>
          </a:p>
          <a:p>
            <a:r>
              <a:rPr lang="en-US" altLang="en-US" sz="2800" dirty="0">
                <a:latin typeface="Roboto" panose="02000000000000000000" pitchFamily="2" charset="0"/>
                <a:ea typeface="Roboto" panose="02000000000000000000" pitchFamily="2" charset="0"/>
              </a:rPr>
              <a:t>Guidance for student participation during skill demonstration</a:t>
            </a:r>
          </a:p>
          <a:p>
            <a:r>
              <a:rPr lang="en-US" altLang="en-US" sz="2800" dirty="0">
                <a:latin typeface="Roboto" panose="02000000000000000000" pitchFamily="2" charset="0"/>
                <a:ea typeface="Roboto" panose="02000000000000000000" pitchFamily="2" charset="0"/>
              </a:rPr>
              <a:t>Demonstrate the clinical skill</a:t>
            </a:r>
          </a:p>
          <a:p>
            <a:r>
              <a:rPr lang="en-US" altLang="en-US" sz="2800" dirty="0">
                <a:latin typeface="Roboto" panose="02000000000000000000" pitchFamily="2" charset="0"/>
                <a:ea typeface="Roboto" panose="02000000000000000000" pitchFamily="2" charset="0"/>
              </a:rPr>
              <a:t>Discuss learning points with the student</a:t>
            </a:r>
          </a:p>
          <a:p>
            <a:r>
              <a:rPr lang="en-US" altLang="en-US" sz="2800" dirty="0">
                <a:latin typeface="Roboto" panose="02000000000000000000" pitchFamily="2" charset="0"/>
                <a:ea typeface="Roboto" panose="02000000000000000000" pitchFamily="2" charset="0"/>
              </a:rPr>
              <a:t>Set an agenda for future learning opportunities</a:t>
            </a:r>
          </a:p>
        </p:txBody>
      </p:sp>
      <p:pic>
        <p:nvPicPr>
          <p:cNvPr id="6" name="Picture 5" descr="Grad-01.jpg"/>
          <p:cNvPicPr>
            <a:picLocks noChangeAspect="1"/>
          </p:cNvPicPr>
          <p:nvPr/>
        </p:nvPicPr>
        <p:blipFill rotWithShape="1">
          <a:blip r:embed="rId3">
            <a:extLst>
              <a:ext uri="{28A0092B-C50C-407E-A947-70E740481C1C}">
                <a14:useLocalDpi xmlns:a14="http://schemas.microsoft.com/office/drawing/2010/main" val="0"/>
              </a:ext>
            </a:extLst>
          </a:blip>
          <a:srcRect t="91219"/>
          <a:stretch/>
        </p:blipFill>
        <p:spPr>
          <a:xfrm>
            <a:off x="3006022" y="6237526"/>
            <a:ext cx="9185978" cy="620474"/>
          </a:xfrm>
          <a:prstGeom prst="rect">
            <a:avLst/>
          </a:prstGeom>
        </p:spPr>
      </p:pic>
      <p:sp>
        <p:nvSpPr>
          <p:cNvPr id="8" name="TextBox 7"/>
          <p:cNvSpPr txBox="1"/>
          <p:nvPr/>
        </p:nvSpPr>
        <p:spPr>
          <a:xfrm>
            <a:off x="1830932" y="5619810"/>
            <a:ext cx="8698778" cy="584775"/>
          </a:xfrm>
          <a:prstGeom prst="rect">
            <a:avLst/>
          </a:prstGeom>
          <a:noFill/>
        </p:spPr>
        <p:txBody>
          <a:bodyPr wrap="square" rtlCol="0">
            <a:spAutoFit/>
          </a:bodyPr>
          <a:lstStyle/>
          <a:p>
            <a:r>
              <a:rPr lang="en-US" sz="1600" dirty="0">
                <a:solidFill>
                  <a:srgbClr val="000000"/>
                </a:solidFill>
                <a:latin typeface="Roboto" panose="02000000000000000000" pitchFamily="2" charset="0"/>
                <a:ea typeface="Roboto" panose="02000000000000000000" pitchFamily="2" charset="0"/>
              </a:rPr>
              <a:t>Wilkerson L, </a:t>
            </a:r>
            <a:r>
              <a:rPr lang="en-US" sz="1600" dirty="0" err="1">
                <a:solidFill>
                  <a:srgbClr val="000000"/>
                </a:solidFill>
                <a:latin typeface="Roboto" panose="02000000000000000000" pitchFamily="2" charset="0"/>
                <a:ea typeface="Roboto" panose="02000000000000000000" pitchFamily="2" charset="0"/>
              </a:rPr>
              <a:t>Sarkin</a:t>
            </a:r>
            <a:r>
              <a:rPr lang="en-US" sz="1600" dirty="0">
                <a:solidFill>
                  <a:srgbClr val="000000"/>
                </a:solidFill>
                <a:latin typeface="Roboto" panose="02000000000000000000" pitchFamily="2" charset="0"/>
                <a:ea typeface="Roboto" panose="02000000000000000000" pitchFamily="2" charset="0"/>
              </a:rPr>
              <a:t> RT. Arrows in the Quiver: evaluation of a workshop on ambulatory teaching. </a:t>
            </a:r>
            <a:r>
              <a:rPr lang="en-US" sz="1600" dirty="0" err="1">
                <a:solidFill>
                  <a:srgbClr val="000000"/>
                </a:solidFill>
                <a:latin typeface="Roboto" panose="02000000000000000000" pitchFamily="2" charset="0"/>
                <a:ea typeface="Roboto" panose="02000000000000000000" pitchFamily="2" charset="0"/>
              </a:rPr>
              <a:t>Acad</a:t>
            </a:r>
            <a:r>
              <a:rPr lang="en-US" sz="1600" dirty="0">
                <a:solidFill>
                  <a:srgbClr val="000000"/>
                </a:solidFill>
                <a:latin typeface="Roboto" panose="02000000000000000000" pitchFamily="2" charset="0"/>
                <a:ea typeface="Roboto" panose="02000000000000000000" pitchFamily="2" charset="0"/>
              </a:rPr>
              <a:t> Med. 1998 Oct;73(10 </a:t>
            </a:r>
            <a:r>
              <a:rPr lang="en-US" sz="1600" dirty="0" err="1">
                <a:solidFill>
                  <a:srgbClr val="000000"/>
                </a:solidFill>
                <a:latin typeface="Roboto" panose="02000000000000000000" pitchFamily="2" charset="0"/>
                <a:ea typeface="Roboto" panose="02000000000000000000" pitchFamily="2" charset="0"/>
              </a:rPr>
              <a:t>Suppl</a:t>
            </a:r>
            <a:r>
              <a:rPr lang="en-US" sz="1600" dirty="0">
                <a:solidFill>
                  <a:srgbClr val="000000"/>
                </a:solidFill>
                <a:latin typeface="Roboto" panose="02000000000000000000" pitchFamily="2" charset="0"/>
                <a:ea typeface="Roboto" panose="02000000000000000000" pitchFamily="2" charset="0"/>
              </a:rPr>
              <a:t>):S67-9. PubMed PMID: 9795655</a:t>
            </a:r>
            <a:endParaRPr lang="en-US" sz="1600" dirty="0">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428089703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79109"/>
            <a:ext cx="8229600" cy="772998"/>
          </a:xfrm>
        </p:spPr>
        <p:txBody>
          <a:bodyPr>
            <a:normAutofit/>
          </a:bodyPr>
          <a:lstStyle/>
          <a:p>
            <a:r>
              <a:rPr lang="en-US" sz="3600" dirty="0">
                <a:solidFill>
                  <a:schemeClr val="tx2"/>
                </a:solidFill>
                <a:latin typeface="Roboto" panose="02000000000000000000" pitchFamily="2" charset="0"/>
                <a:ea typeface="Roboto" panose="02000000000000000000" pitchFamily="2" charset="0"/>
              </a:rPr>
              <a:t>Disclosure Information</a:t>
            </a:r>
          </a:p>
        </p:txBody>
      </p:sp>
      <p:sp>
        <p:nvSpPr>
          <p:cNvPr id="3" name="Content Placeholder 2"/>
          <p:cNvSpPr>
            <a:spLocks noGrp="1"/>
          </p:cNvSpPr>
          <p:nvPr>
            <p:ph idx="1"/>
          </p:nvPr>
        </p:nvSpPr>
        <p:spPr>
          <a:xfrm>
            <a:off x="1074821" y="1168924"/>
            <a:ext cx="10218821" cy="4703174"/>
          </a:xfrm>
        </p:spPr>
        <p:txBody>
          <a:bodyPr>
            <a:normAutofit/>
          </a:bodyPr>
          <a:lstStyle/>
          <a:p>
            <a:pPr marL="0" indent="0">
              <a:buNone/>
            </a:pPr>
            <a:r>
              <a:rPr lang="en-US" sz="2400" dirty="0" smtClean="0">
                <a:latin typeface="Roboto" panose="02000000000000000000" pitchFamily="2" charset="0"/>
                <a:ea typeface="Roboto" panose="02000000000000000000" pitchFamily="2" charset="0"/>
              </a:rPr>
              <a:t>There are </a:t>
            </a:r>
            <a:r>
              <a:rPr lang="en-US" sz="2400" dirty="0">
                <a:latin typeface="Roboto" panose="02000000000000000000" pitchFamily="2" charset="0"/>
                <a:ea typeface="Roboto" panose="02000000000000000000" pitchFamily="2" charset="0"/>
              </a:rPr>
              <a:t>no relevant financial relationships </a:t>
            </a:r>
            <a:r>
              <a:rPr lang="en-US" sz="2400" dirty="0" smtClean="0">
                <a:latin typeface="Roboto" panose="02000000000000000000" pitchFamily="2" charset="0"/>
                <a:ea typeface="Roboto" panose="02000000000000000000" pitchFamily="2" charset="0"/>
              </a:rPr>
              <a:t>or </a:t>
            </a:r>
            <a:r>
              <a:rPr lang="en-US" sz="2400" dirty="0">
                <a:latin typeface="Roboto" panose="02000000000000000000" pitchFamily="2" charset="0"/>
                <a:ea typeface="Roboto" panose="02000000000000000000" pitchFamily="2" charset="0"/>
              </a:rPr>
              <a:t>any commercial interests</a:t>
            </a:r>
          </a:p>
          <a:p>
            <a:pPr marL="0" indent="0">
              <a:buNone/>
            </a:pPr>
            <a:endParaRPr lang="en-US" sz="2000" dirty="0">
              <a:latin typeface="Roboto" panose="02000000000000000000" pitchFamily="2" charset="0"/>
              <a:ea typeface="Roboto" panose="02000000000000000000" pitchFamily="2" charset="0"/>
            </a:endParaRPr>
          </a:p>
          <a:p>
            <a:pPr lvl="2"/>
            <a:r>
              <a:rPr lang="pt-BR" i="1" dirty="0" smtClean="0">
                <a:solidFill>
                  <a:schemeClr val="accent1">
                    <a:lumMod val="75000"/>
                    <a:lumOff val="25000"/>
                  </a:schemeClr>
                </a:solidFill>
                <a:latin typeface="Roboto" panose="02000000000000000000" pitchFamily="2" charset="0"/>
                <a:ea typeface="Roboto" panose="02000000000000000000" pitchFamily="2" charset="0"/>
              </a:rPr>
              <a:t>Nothing to disclose</a:t>
            </a:r>
            <a:endParaRPr lang="pt-BR" i="1" dirty="0">
              <a:solidFill>
                <a:schemeClr val="accent1">
                  <a:lumMod val="75000"/>
                  <a:lumOff val="25000"/>
                </a:schemeClr>
              </a:solidFill>
              <a:latin typeface="Roboto" panose="02000000000000000000" pitchFamily="2" charset="0"/>
              <a:ea typeface="Roboto" panose="02000000000000000000" pitchFamily="2" charset="0"/>
            </a:endParaRPr>
          </a:p>
          <a:p>
            <a:pPr marL="0" indent="0">
              <a:buNone/>
            </a:pPr>
            <a:endParaRPr lang="en-US" dirty="0" smtClean="0"/>
          </a:p>
        </p:txBody>
      </p:sp>
      <p:pic>
        <p:nvPicPr>
          <p:cNvPr id="4" name="Picture 3" descr="Grad-01.jpg"/>
          <p:cNvPicPr>
            <a:picLocks noChangeAspect="1"/>
          </p:cNvPicPr>
          <p:nvPr/>
        </p:nvPicPr>
        <p:blipFill rotWithShape="1">
          <a:blip r:embed="rId2">
            <a:extLst>
              <a:ext uri="{28A0092B-C50C-407E-A947-70E740481C1C}">
                <a14:useLocalDpi xmlns:a14="http://schemas.microsoft.com/office/drawing/2010/main" val="0"/>
              </a:ext>
            </a:extLst>
          </a:blip>
          <a:srcRect t="91219"/>
          <a:stretch/>
        </p:blipFill>
        <p:spPr>
          <a:xfrm>
            <a:off x="3006022" y="6237526"/>
            <a:ext cx="9185978" cy="620474"/>
          </a:xfrm>
          <a:prstGeom prst="rect">
            <a:avLst/>
          </a:prstGeom>
        </p:spPr>
      </p:pic>
    </p:spTree>
    <p:extLst>
      <p:ext uri="{BB962C8B-B14F-4D97-AF65-F5344CB8AC3E}">
        <p14:creationId xmlns:p14="http://schemas.microsoft.com/office/powerpoint/2010/main" val="97557700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99592" y="73198"/>
            <a:ext cx="8834795" cy="828193"/>
          </a:xfrm>
        </p:spPr>
        <p:txBody>
          <a:bodyPr>
            <a:noAutofit/>
          </a:bodyPr>
          <a:lstStyle/>
          <a:p>
            <a:r>
              <a:rPr lang="en-US" sz="3600" dirty="0">
                <a:solidFill>
                  <a:schemeClr val="tx2"/>
                </a:solidFill>
                <a:latin typeface="Roboto" panose="02000000000000000000" pitchFamily="2" charset="0"/>
                <a:ea typeface="Roboto" panose="02000000000000000000" pitchFamily="2" charset="0"/>
              </a:rPr>
              <a:t>Aunt Minnie Method</a:t>
            </a:r>
          </a:p>
        </p:txBody>
      </p:sp>
      <p:sp>
        <p:nvSpPr>
          <p:cNvPr id="3" name="Content Placeholder 2"/>
          <p:cNvSpPr>
            <a:spLocks noGrp="1"/>
          </p:cNvSpPr>
          <p:nvPr>
            <p:ph idx="1"/>
          </p:nvPr>
        </p:nvSpPr>
        <p:spPr>
          <a:xfrm>
            <a:off x="545432" y="997328"/>
            <a:ext cx="11197389" cy="4766864"/>
          </a:xfrm>
        </p:spPr>
        <p:txBody>
          <a:bodyPr>
            <a:normAutofit/>
          </a:bodyPr>
          <a:lstStyle/>
          <a:p>
            <a:pPr marL="0" indent="0">
              <a:buNone/>
            </a:pPr>
            <a:r>
              <a:rPr lang="en-US" altLang="en-US" sz="2800" b="1" dirty="0">
                <a:solidFill>
                  <a:schemeClr val="accent1">
                    <a:lumMod val="50000"/>
                    <a:lumOff val="50000"/>
                  </a:schemeClr>
                </a:solidFill>
                <a:latin typeface="Roboto" panose="02000000000000000000" pitchFamily="2" charset="0"/>
                <a:ea typeface="Roboto" panose="02000000000000000000" pitchFamily="2" charset="0"/>
              </a:rPr>
              <a:t>The Value of Pattern Recognition</a:t>
            </a:r>
          </a:p>
          <a:p>
            <a:r>
              <a:rPr lang="en-US" altLang="en-US" sz="2800" dirty="0">
                <a:latin typeface="Roboto" panose="02000000000000000000" pitchFamily="2" charset="0"/>
                <a:ea typeface="Roboto" panose="02000000000000000000" pitchFamily="2" charset="0"/>
              </a:rPr>
              <a:t>Student presents the chief complaint and the presumptive diagnosis</a:t>
            </a:r>
          </a:p>
          <a:p>
            <a:r>
              <a:rPr lang="en-US" altLang="en-US" sz="2800" dirty="0">
                <a:latin typeface="Roboto" panose="02000000000000000000" pitchFamily="2" charset="0"/>
                <a:ea typeface="Roboto" panose="02000000000000000000" pitchFamily="2" charset="0"/>
              </a:rPr>
              <a:t>Student begins a write-up and preceptor evaluates the patient</a:t>
            </a:r>
          </a:p>
          <a:p>
            <a:r>
              <a:rPr lang="en-US" altLang="en-US" sz="2800" dirty="0">
                <a:latin typeface="Roboto" panose="02000000000000000000" pitchFamily="2" charset="0"/>
                <a:ea typeface="Roboto" panose="02000000000000000000" pitchFamily="2" charset="0"/>
              </a:rPr>
              <a:t>Preceptor discusses case with student</a:t>
            </a:r>
          </a:p>
          <a:p>
            <a:r>
              <a:rPr lang="en-US" altLang="en-US" sz="2800" dirty="0">
                <a:latin typeface="Roboto" panose="02000000000000000000" pitchFamily="2" charset="0"/>
                <a:ea typeface="Roboto" panose="02000000000000000000" pitchFamily="2" charset="0"/>
              </a:rPr>
              <a:t>Preceptor reviews and signs medical record</a:t>
            </a:r>
          </a:p>
          <a:p>
            <a:endParaRPr lang="en-US" altLang="en-US" sz="2000" dirty="0">
              <a:latin typeface="Roboto" panose="02000000000000000000" pitchFamily="2" charset="0"/>
              <a:ea typeface="Roboto" panose="02000000000000000000" pitchFamily="2" charset="0"/>
            </a:endParaRPr>
          </a:p>
          <a:p>
            <a:pPr marL="0" indent="0">
              <a:buNone/>
            </a:pPr>
            <a:r>
              <a:rPr lang="en-US" altLang="en-US" sz="2400" i="1" dirty="0">
                <a:solidFill>
                  <a:schemeClr val="tx2"/>
                </a:solidFill>
                <a:latin typeface="Roboto" panose="02000000000000000000" pitchFamily="2" charset="0"/>
                <a:ea typeface="Roboto" panose="02000000000000000000" pitchFamily="2" charset="0"/>
              </a:rPr>
              <a:t>For this approach to be effective and clinically appropriate, the preceptor must see the patient, and the preceptor must either know the correct diagnosis or be willing to admit uncertainty</a:t>
            </a:r>
          </a:p>
        </p:txBody>
      </p:sp>
      <p:pic>
        <p:nvPicPr>
          <p:cNvPr id="6" name="Picture 5" descr="Grad-01.jpg"/>
          <p:cNvPicPr>
            <a:picLocks noChangeAspect="1"/>
          </p:cNvPicPr>
          <p:nvPr/>
        </p:nvPicPr>
        <p:blipFill rotWithShape="1">
          <a:blip r:embed="rId3">
            <a:extLst>
              <a:ext uri="{28A0092B-C50C-407E-A947-70E740481C1C}">
                <a14:useLocalDpi xmlns:a14="http://schemas.microsoft.com/office/drawing/2010/main" val="0"/>
              </a:ext>
            </a:extLst>
          </a:blip>
          <a:srcRect t="91219"/>
          <a:stretch/>
        </p:blipFill>
        <p:spPr>
          <a:xfrm>
            <a:off x="3006022" y="6237526"/>
            <a:ext cx="9185978" cy="620474"/>
          </a:xfrm>
          <a:prstGeom prst="rect">
            <a:avLst/>
          </a:prstGeom>
        </p:spPr>
      </p:pic>
      <p:sp>
        <p:nvSpPr>
          <p:cNvPr id="8" name="TextBox 7"/>
          <p:cNvSpPr txBox="1"/>
          <p:nvPr/>
        </p:nvSpPr>
        <p:spPr>
          <a:xfrm>
            <a:off x="1835608" y="5567742"/>
            <a:ext cx="8698778" cy="584775"/>
          </a:xfrm>
          <a:prstGeom prst="rect">
            <a:avLst/>
          </a:prstGeom>
          <a:noFill/>
        </p:spPr>
        <p:txBody>
          <a:bodyPr wrap="square" rtlCol="0">
            <a:spAutoFit/>
          </a:bodyPr>
          <a:lstStyle/>
          <a:p>
            <a:r>
              <a:rPr lang="en-US" sz="1600" dirty="0">
                <a:solidFill>
                  <a:srgbClr val="000000"/>
                </a:solidFill>
                <a:latin typeface="Roboto" panose="02000000000000000000" pitchFamily="2" charset="0"/>
                <a:ea typeface="Roboto" panose="02000000000000000000" pitchFamily="2" charset="0"/>
              </a:rPr>
              <a:t>Cunningham AS, Blatt SD, Fuller PG, Weinberger HL. The art of precepting: Socrates or Aunt Minnie? Arch </a:t>
            </a:r>
            <a:r>
              <a:rPr lang="en-US" sz="1600" dirty="0" err="1">
                <a:solidFill>
                  <a:srgbClr val="000000"/>
                </a:solidFill>
                <a:latin typeface="Roboto" panose="02000000000000000000" pitchFamily="2" charset="0"/>
                <a:ea typeface="Roboto" panose="02000000000000000000" pitchFamily="2" charset="0"/>
              </a:rPr>
              <a:t>Pediatr</a:t>
            </a:r>
            <a:r>
              <a:rPr lang="en-US" sz="1600" dirty="0">
                <a:solidFill>
                  <a:srgbClr val="000000"/>
                </a:solidFill>
                <a:latin typeface="Roboto" panose="02000000000000000000" pitchFamily="2" charset="0"/>
                <a:ea typeface="Roboto" panose="02000000000000000000" pitchFamily="2" charset="0"/>
              </a:rPr>
              <a:t> </a:t>
            </a:r>
            <a:r>
              <a:rPr lang="en-US" sz="1600" dirty="0" err="1">
                <a:solidFill>
                  <a:srgbClr val="000000"/>
                </a:solidFill>
                <a:latin typeface="Roboto" panose="02000000000000000000" pitchFamily="2" charset="0"/>
                <a:ea typeface="Roboto" panose="02000000000000000000" pitchFamily="2" charset="0"/>
              </a:rPr>
              <a:t>Adolesc</a:t>
            </a:r>
            <a:r>
              <a:rPr lang="en-US" sz="1600" dirty="0">
                <a:solidFill>
                  <a:srgbClr val="000000"/>
                </a:solidFill>
                <a:latin typeface="Roboto" panose="02000000000000000000" pitchFamily="2" charset="0"/>
                <a:ea typeface="Roboto" panose="02000000000000000000" pitchFamily="2" charset="0"/>
              </a:rPr>
              <a:t> Med. 1999 Feb;153(2):114-6. PubMed PMID: 9988240. </a:t>
            </a:r>
            <a:endParaRPr lang="en-US" sz="1600" dirty="0">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156163025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95664" y="97093"/>
            <a:ext cx="9138724" cy="1334643"/>
          </a:xfrm>
        </p:spPr>
        <p:txBody>
          <a:bodyPr>
            <a:noAutofit/>
          </a:bodyPr>
          <a:lstStyle/>
          <a:p>
            <a:r>
              <a:rPr lang="en-US" sz="3600" dirty="0">
                <a:solidFill>
                  <a:schemeClr val="tx2"/>
                </a:solidFill>
                <a:latin typeface="Roboto" panose="02000000000000000000" pitchFamily="2" charset="0"/>
                <a:ea typeface="Roboto" panose="02000000000000000000" pitchFamily="2" charset="0"/>
              </a:rPr>
              <a:t>How </a:t>
            </a:r>
            <a:r>
              <a:rPr lang="en-US" sz="3600" dirty="0" smtClean="0">
                <a:solidFill>
                  <a:schemeClr val="tx2"/>
                </a:solidFill>
                <a:latin typeface="Roboto" panose="02000000000000000000" pitchFamily="2" charset="0"/>
                <a:ea typeface="Roboto" panose="02000000000000000000" pitchFamily="2" charset="0"/>
              </a:rPr>
              <a:t>does a student fit into a </a:t>
            </a:r>
            <a:r>
              <a:rPr lang="en-US" sz="3600" dirty="0">
                <a:solidFill>
                  <a:schemeClr val="tx2"/>
                </a:solidFill>
                <a:latin typeface="Roboto" panose="02000000000000000000" pitchFamily="2" charset="0"/>
                <a:ea typeface="Roboto" panose="02000000000000000000" pitchFamily="2" charset="0"/>
              </a:rPr>
              <a:t>busy practice?</a:t>
            </a:r>
          </a:p>
        </p:txBody>
      </p:sp>
      <p:sp>
        <p:nvSpPr>
          <p:cNvPr id="3" name="Content Placeholder 2"/>
          <p:cNvSpPr>
            <a:spLocks noGrp="1"/>
          </p:cNvSpPr>
          <p:nvPr>
            <p:ph idx="1"/>
          </p:nvPr>
        </p:nvSpPr>
        <p:spPr>
          <a:xfrm>
            <a:off x="689811" y="1500616"/>
            <a:ext cx="10926441" cy="1962450"/>
          </a:xfrm>
        </p:spPr>
        <p:txBody>
          <a:bodyPr>
            <a:noAutofit/>
          </a:bodyPr>
          <a:lstStyle/>
          <a:p>
            <a:r>
              <a:rPr lang="en-US" sz="2400" dirty="0">
                <a:latin typeface="Roboto" panose="02000000000000000000" pitchFamily="2" charset="0"/>
                <a:ea typeface="Roboto" panose="02000000000000000000" pitchFamily="2" charset="0"/>
              </a:rPr>
              <a:t>On the first day, have someone from the office give the student a tour of the facility and explain basic operations</a:t>
            </a:r>
          </a:p>
          <a:p>
            <a:r>
              <a:rPr lang="en-US" sz="2400" dirty="0">
                <a:latin typeface="Roboto" panose="02000000000000000000" pitchFamily="2" charset="0"/>
                <a:ea typeface="Roboto" panose="02000000000000000000" pitchFamily="2" charset="0"/>
              </a:rPr>
              <a:t>Give the student the usual schedule and expectations of participation</a:t>
            </a:r>
          </a:p>
          <a:p>
            <a:r>
              <a:rPr lang="en-US" sz="2400" dirty="0">
                <a:latin typeface="Roboto" panose="02000000000000000000" pitchFamily="2" charset="0"/>
                <a:ea typeface="Roboto" panose="02000000000000000000" pitchFamily="2" charset="0"/>
              </a:rPr>
              <a:t>Exchange phone numbers and preferred means of contacting each other</a:t>
            </a:r>
          </a:p>
          <a:p>
            <a:r>
              <a:rPr lang="en-US" sz="2400" dirty="0">
                <a:latin typeface="Roboto" panose="02000000000000000000" pitchFamily="2" charset="0"/>
                <a:ea typeface="Roboto" panose="02000000000000000000" pitchFamily="2" charset="0"/>
              </a:rPr>
              <a:t>Determine if there will be on call responsibilities</a:t>
            </a:r>
          </a:p>
        </p:txBody>
      </p:sp>
      <p:pic>
        <p:nvPicPr>
          <p:cNvPr id="4" name="Picture 3"/>
          <p:cNvPicPr>
            <a:picLocks noChangeAspect="1"/>
          </p:cNvPicPr>
          <p:nvPr/>
        </p:nvPicPr>
        <p:blipFill>
          <a:blip r:embed="rId3"/>
          <a:stretch>
            <a:fillRect/>
          </a:stretch>
        </p:blipFill>
        <p:spPr>
          <a:xfrm>
            <a:off x="8414244" y="3783059"/>
            <a:ext cx="3202009" cy="2134673"/>
          </a:xfrm>
          <a:prstGeom prst="rect">
            <a:avLst/>
          </a:prstGeom>
        </p:spPr>
      </p:pic>
      <p:sp>
        <p:nvSpPr>
          <p:cNvPr id="5" name="TextBox 4"/>
          <p:cNvSpPr txBox="1"/>
          <p:nvPr/>
        </p:nvSpPr>
        <p:spPr>
          <a:xfrm>
            <a:off x="8215717" y="5962902"/>
            <a:ext cx="3599062" cy="230832"/>
          </a:xfrm>
          <a:prstGeom prst="rect">
            <a:avLst/>
          </a:prstGeom>
          <a:noFill/>
        </p:spPr>
        <p:txBody>
          <a:bodyPr wrap="none" rtlCol="0">
            <a:spAutoFit/>
          </a:bodyPr>
          <a:lstStyle/>
          <a:p>
            <a:r>
              <a:rPr lang="en-US" sz="900" dirty="0">
                <a:latin typeface="Roboto Condensed" panose="02000000000000000000" pitchFamily="2" charset="0"/>
                <a:ea typeface="Roboto Condensed" panose="02000000000000000000" pitchFamily="2" charset="0"/>
              </a:rPr>
              <a:t>http://commons.wikimedia.org/wiki/File:The_Stethoscope,_Peru.jpg</a:t>
            </a:r>
          </a:p>
        </p:txBody>
      </p:sp>
      <p:pic>
        <p:nvPicPr>
          <p:cNvPr id="6" name="Picture 5" descr="Grad-01.jpg"/>
          <p:cNvPicPr>
            <a:picLocks noChangeAspect="1"/>
          </p:cNvPicPr>
          <p:nvPr/>
        </p:nvPicPr>
        <p:blipFill rotWithShape="1">
          <a:blip r:embed="rId4">
            <a:extLst>
              <a:ext uri="{28A0092B-C50C-407E-A947-70E740481C1C}">
                <a14:useLocalDpi xmlns:a14="http://schemas.microsoft.com/office/drawing/2010/main" val="0"/>
              </a:ext>
            </a:extLst>
          </a:blip>
          <a:srcRect t="91219"/>
          <a:stretch/>
        </p:blipFill>
        <p:spPr>
          <a:xfrm>
            <a:off x="3006022" y="6237726"/>
            <a:ext cx="9185978" cy="620474"/>
          </a:xfrm>
          <a:prstGeom prst="rect">
            <a:avLst/>
          </a:prstGeom>
        </p:spPr>
      </p:pic>
      <p:sp>
        <p:nvSpPr>
          <p:cNvPr id="7" name="TextBox 6"/>
          <p:cNvSpPr txBox="1"/>
          <p:nvPr/>
        </p:nvSpPr>
        <p:spPr>
          <a:xfrm>
            <a:off x="689811" y="3720586"/>
            <a:ext cx="7525906" cy="2431435"/>
          </a:xfrm>
          <a:prstGeom prst="rect">
            <a:avLst/>
          </a:prstGeom>
          <a:noFill/>
        </p:spPr>
        <p:txBody>
          <a:bodyPr wrap="square" rtlCol="0">
            <a:spAutoFit/>
          </a:bodyPr>
          <a:lstStyle/>
          <a:p>
            <a:pPr marL="285750" indent="-285750">
              <a:buFont typeface="Arial" panose="020B0604020202020204" pitchFamily="34" charset="0"/>
              <a:buChar char="•"/>
            </a:pPr>
            <a:r>
              <a:rPr lang="en-US" sz="2400" dirty="0">
                <a:latin typeface="Roboto" panose="02000000000000000000" pitchFamily="2" charset="0"/>
                <a:ea typeface="Roboto" panose="02000000000000000000" pitchFamily="2" charset="0"/>
              </a:rPr>
              <a:t>The student should follow the preceptor’s schedule up to 80 hours weekly</a:t>
            </a:r>
          </a:p>
          <a:p>
            <a:pPr marL="285750" indent="-285750">
              <a:buFont typeface="Arial" panose="020B0604020202020204" pitchFamily="34" charset="0"/>
              <a:buChar char="•"/>
            </a:pPr>
            <a:r>
              <a:rPr lang="en-US" sz="2400" dirty="0">
                <a:latin typeface="Roboto" panose="02000000000000000000" pitchFamily="2" charset="0"/>
                <a:ea typeface="Roboto" panose="02000000000000000000" pitchFamily="2" charset="0"/>
              </a:rPr>
              <a:t>Give the student responsibilities that provide for independent activities. </a:t>
            </a:r>
          </a:p>
          <a:p>
            <a:pPr marL="742950" lvl="1" indent="-285750">
              <a:buFont typeface="Arial" panose="020B0604020202020204" pitchFamily="34" charset="0"/>
              <a:buChar char="•"/>
            </a:pPr>
            <a:r>
              <a:rPr lang="en-US" i="1" dirty="0">
                <a:solidFill>
                  <a:schemeClr val="accent1">
                    <a:lumMod val="75000"/>
                    <a:lumOff val="25000"/>
                  </a:schemeClr>
                </a:solidFill>
                <a:latin typeface="Roboto" panose="02000000000000000000" pitchFamily="2" charset="0"/>
                <a:ea typeface="Roboto" panose="02000000000000000000" pitchFamily="2" charset="0"/>
              </a:rPr>
              <a:t>It is not expected that the student will just shadow the preceptor for the rotation period. </a:t>
            </a:r>
            <a:endParaRPr lang="en-US" sz="2000" i="1" dirty="0">
              <a:solidFill>
                <a:schemeClr val="accent1">
                  <a:lumMod val="75000"/>
                  <a:lumOff val="25000"/>
                </a:schemeClr>
              </a:solidFill>
              <a:latin typeface="Roboto" panose="02000000000000000000" pitchFamily="2" charset="0"/>
              <a:ea typeface="Roboto" panose="02000000000000000000" pitchFamily="2" charset="0"/>
            </a:endParaRPr>
          </a:p>
          <a:p>
            <a:endParaRPr lang="en-US" sz="2000" dirty="0">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291429960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1" y="0"/>
            <a:ext cx="9012025" cy="1299638"/>
          </a:xfrm>
        </p:spPr>
        <p:txBody>
          <a:bodyPr>
            <a:noAutofit/>
          </a:bodyPr>
          <a:lstStyle/>
          <a:p>
            <a:r>
              <a:rPr lang="en-US" sz="3600" dirty="0">
                <a:solidFill>
                  <a:schemeClr val="tx2"/>
                </a:solidFill>
                <a:latin typeface="Roboto" panose="02000000000000000000" pitchFamily="2" charset="0"/>
                <a:ea typeface="Roboto" panose="02000000000000000000" pitchFamily="2" charset="0"/>
              </a:rPr>
              <a:t>What kind of responsibilities </a:t>
            </a:r>
            <a:br>
              <a:rPr lang="en-US" sz="3600" dirty="0">
                <a:solidFill>
                  <a:schemeClr val="tx2"/>
                </a:solidFill>
                <a:latin typeface="Roboto" panose="02000000000000000000" pitchFamily="2" charset="0"/>
                <a:ea typeface="Roboto" panose="02000000000000000000" pitchFamily="2" charset="0"/>
              </a:rPr>
            </a:br>
            <a:r>
              <a:rPr lang="en-US" sz="3600" dirty="0" smtClean="0">
                <a:solidFill>
                  <a:schemeClr val="tx2"/>
                </a:solidFill>
                <a:latin typeface="Roboto" panose="02000000000000000000" pitchFamily="2" charset="0"/>
                <a:ea typeface="Roboto" panose="02000000000000000000" pitchFamily="2" charset="0"/>
              </a:rPr>
              <a:t>can </a:t>
            </a:r>
            <a:r>
              <a:rPr lang="en-US" sz="3600" dirty="0">
                <a:solidFill>
                  <a:schemeClr val="tx2"/>
                </a:solidFill>
                <a:latin typeface="Roboto" panose="02000000000000000000" pitchFamily="2" charset="0"/>
                <a:ea typeface="Roboto" panose="02000000000000000000" pitchFamily="2" charset="0"/>
              </a:rPr>
              <a:t>the </a:t>
            </a:r>
            <a:r>
              <a:rPr lang="en-US" sz="3600" dirty="0" smtClean="0">
                <a:solidFill>
                  <a:schemeClr val="tx2"/>
                </a:solidFill>
                <a:latin typeface="Roboto" panose="02000000000000000000" pitchFamily="2" charset="0"/>
                <a:ea typeface="Roboto" panose="02000000000000000000" pitchFamily="2" charset="0"/>
              </a:rPr>
              <a:t>student be given?</a:t>
            </a:r>
            <a:endParaRPr lang="en-US" sz="3600" dirty="0">
              <a:solidFill>
                <a:schemeClr val="tx2"/>
              </a:solidFill>
              <a:latin typeface="Roboto" panose="02000000000000000000" pitchFamily="2" charset="0"/>
              <a:ea typeface="Roboto" panose="02000000000000000000" pitchFamily="2" charset="0"/>
            </a:endParaRPr>
          </a:p>
        </p:txBody>
      </p:sp>
      <p:sp>
        <p:nvSpPr>
          <p:cNvPr id="3" name="Content Placeholder 2"/>
          <p:cNvSpPr>
            <a:spLocks noGrp="1"/>
          </p:cNvSpPr>
          <p:nvPr>
            <p:ph idx="1"/>
          </p:nvPr>
        </p:nvSpPr>
        <p:spPr>
          <a:xfrm>
            <a:off x="737936" y="1608640"/>
            <a:ext cx="10860505" cy="4534293"/>
          </a:xfrm>
        </p:spPr>
        <p:txBody>
          <a:bodyPr>
            <a:normAutofit/>
          </a:bodyPr>
          <a:lstStyle/>
          <a:p>
            <a:r>
              <a:rPr lang="en-US" dirty="0" smtClean="0"/>
              <a:t>Review the next day’s schedule and pick out interesting patients</a:t>
            </a:r>
          </a:p>
          <a:p>
            <a:pPr lvl="1"/>
            <a:r>
              <a:rPr lang="en-US" dirty="0" smtClean="0"/>
              <a:t>The staff calls the patient to ask permission to have the student to a full history and physical </a:t>
            </a:r>
          </a:p>
          <a:p>
            <a:pPr lvl="1"/>
            <a:r>
              <a:rPr lang="en-US" dirty="0" smtClean="0"/>
              <a:t>The patient knows to plan for more time  </a:t>
            </a:r>
          </a:p>
          <a:p>
            <a:pPr lvl="1"/>
            <a:r>
              <a:rPr lang="en-US" dirty="0" smtClean="0"/>
              <a:t>Let the student take the full history, perform the physical with the student, and have the student write a full SOAP note</a:t>
            </a:r>
          </a:p>
        </p:txBody>
      </p:sp>
      <p:pic>
        <p:nvPicPr>
          <p:cNvPr id="4" name="Picture 3" descr="Grad-01.jpg"/>
          <p:cNvPicPr>
            <a:picLocks noChangeAspect="1"/>
          </p:cNvPicPr>
          <p:nvPr/>
        </p:nvPicPr>
        <p:blipFill rotWithShape="1">
          <a:blip r:embed="rId3">
            <a:extLst>
              <a:ext uri="{28A0092B-C50C-407E-A947-70E740481C1C}">
                <a14:useLocalDpi xmlns:a14="http://schemas.microsoft.com/office/drawing/2010/main" val="0"/>
              </a:ext>
            </a:extLst>
          </a:blip>
          <a:srcRect t="91219"/>
          <a:stretch/>
        </p:blipFill>
        <p:spPr>
          <a:xfrm>
            <a:off x="3006022" y="6142933"/>
            <a:ext cx="9185978" cy="620474"/>
          </a:xfrm>
          <a:prstGeom prst="rect">
            <a:avLst/>
          </a:prstGeom>
        </p:spPr>
      </p:pic>
    </p:spTree>
    <p:extLst>
      <p:ext uri="{BB962C8B-B14F-4D97-AF65-F5344CB8AC3E}">
        <p14:creationId xmlns:p14="http://schemas.microsoft.com/office/powerpoint/2010/main" val="26264878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21963" y="0"/>
            <a:ext cx="8814062" cy="1299638"/>
          </a:xfrm>
        </p:spPr>
        <p:txBody>
          <a:bodyPr>
            <a:noAutofit/>
          </a:bodyPr>
          <a:lstStyle/>
          <a:p>
            <a:r>
              <a:rPr lang="en-US" sz="3600" dirty="0">
                <a:solidFill>
                  <a:schemeClr val="tx2"/>
                </a:solidFill>
                <a:latin typeface="Roboto" panose="02000000000000000000" pitchFamily="2" charset="0"/>
                <a:ea typeface="Roboto" panose="02000000000000000000" pitchFamily="2" charset="0"/>
              </a:rPr>
              <a:t>What kind of responsibilities </a:t>
            </a:r>
            <a:br>
              <a:rPr lang="en-US" sz="3600" dirty="0">
                <a:solidFill>
                  <a:schemeClr val="tx2"/>
                </a:solidFill>
                <a:latin typeface="Roboto" panose="02000000000000000000" pitchFamily="2" charset="0"/>
                <a:ea typeface="Roboto" panose="02000000000000000000" pitchFamily="2" charset="0"/>
              </a:rPr>
            </a:br>
            <a:r>
              <a:rPr lang="en-US" sz="3600" dirty="0" smtClean="0">
                <a:solidFill>
                  <a:schemeClr val="tx2"/>
                </a:solidFill>
                <a:latin typeface="Roboto" panose="02000000000000000000" pitchFamily="2" charset="0"/>
                <a:ea typeface="Roboto" panose="02000000000000000000" pitchFamily="2" charset="0"/>
              </a:rPr>
              <a:t>are appropriate for </a:t>
            </a:r>
            <a:r>
              <a:rPr lang="en-US" sz="3600" dirty="0">
                <a:solidFill>
                  <a:schemeClr val="tx2"/>
                </a:solidFill>
                <a:latin typeface="Roboto" panose="02000000000000000000" pitchFamily="2" charset="0"/>
                <a:ea typeface="Roboto" panose="02000000000000000000" pitchFamily="2" charset="0"/>
              </a:rPr>
              <a:t>the student?</a:t>
            </a:r>
          </a:p>
        </p:txBody>
      </p:sp>
      <p:sp>
        <p:nvSpPr>
          <p:cNvPr id="3" name="Content Placeholder 2"/>
          <p:cNvSpPr>
            <a:spLocks noGrp="1"/>
          </p:cNvSpPr>
          <p:nvPr>
            <p:ph idx="1"/>
          </p:nvPr>
        </p:nvSpPr>
        <p:spPr>
          <a:xfrm>
            <a:off x="673768" y="1511532"/>
            <a:ext cx="10892590" cy="2772740"/>
          </a:xfrm>
        </p:spPr>
        <p:txBody>
          <a:bodyPr>
            <a:normAutofit/>
          </a:bodyPr>
          <a:lstStyle/>
          <a:p>
            <a:r>
              <a:rPr lang="en-US" sz="2400" dirty="0">
                <a:latin typeface="Roboto" panose="02000000000000000000" pitchFamily="2" charset="0"/>
                <a:ea typeface="Roboto" panose="02000000000000000000" pitchFamily="2" charset="0"/>
              </a:rPr>
              <a:t>Let the student see one patient while </a:t>
            </a:r>
            <a:r>
              <a:rPr lang="en-US" sz="2400" dirty="0" smtClean="0">
                <a:latin typeface="Roboto" panose="02000000000000000000" pitchFamily="2" charset="0"/>
                <a:ea typeface="Roboto" panose="02000000000000000000" pitchFamily="2" charset="0"/>
              </a:rPr>
              <a:t>the preceptor sees </a:t>
            </a:r>
            <a:r>
              <a:rPr lang="en-US" sz="2400" dirty="0">
                <a:latin typeface="Roboto" panose="02000000000000000000" pitchFamily="2" charset="0"/>
                <a:ea typeface="Roboto" panose="02000000000000000000" pitchFamily="2" charset="0"/>
              </a:rPr>
              <a:t>several  </a:t>
            </a:r>
          </a:p>
          <a:p>
            <a:pPr lvl="1"/>
            <a:r>
              <a:rPr lang="en-US" sz="2400" dirty="0" smtClean="0">
                <a:latin typeface="Roboto" panose="02000000000000000000" pitchFamily="2" charset="0"/>
                <a:ea typeface="Roboto" panose="02000000000000000000" pitchFamily="2" charset="0"/>
              </a:rPr>
              <a:t>The preceptor returns </a:t>
            </a:r>
            <a:r>
              <a:rPr lang="en-US" sz="2400" dirty="0">
                <a:latin typeface="Roboto" panose="02000000000000000000" pitchFamily="2" charset="0"/>
                <a:ea typeface="Roboto" panose="02000000000000000000" pitchFamily="2" charset="0"/>
              </a:rPr>
              <a:t>with the student to complete the visit  </a:t>
            </a:r>
          </a:p>
          <a:p>
            <a:pPr lvl="1"/>
            <a:r>
              <a:rPr lang="en-US" sz="2400" dirty="0">
                <a:latin typeface="Roboto" panose="02000000000000000000" pitchFamily="2" charset="0"/>
                <a:ea typeface="Roboto" panose="02000000000000000000" pitchFamily="2" charset="0"/>
              </a:rPr>
              <a:t>Let the student </a:t>
            </a:r>
            <a:r>
              <a:rPr lang="en-US" sz="2400" dirty="0" smtClean="0">
                <a:latin typeface="Roboto" panose="02000000000000000000" pitchFamily="2" charset="0"/>
                <a:ea typeface="Roboto" panose="02000000000000000000" pitchFamily="2" charset="0"/>
              </a:rPr>
              <a:t>writes </a:t>
            </a:r>
            <a:r>
              <a:rPr lang="en-US" sz="2400" dirty="0">
                <a:latin typeface="Roboto" panose="02000000000000000000" pitchFamily="2" charset="0"/>
                <a:ea typeface="Roboto" panose="02000000000000000000" pitchFamily="2" charset="0"/>
              </a:rPr>
              <a:t>up the visit while </a:t>
            </a:r>
            <a:r>
              <a:rPr lang="en-US" sz="2400" dirty="0" smtClean="0">
                <a:latin typeface="Roboto" panose="02000000000000000000" pitchFamily="2" charset="0"/>
                <a:ea typeface="Roboto" panose="02000000000000000000" pitchFamily="2" charset="0"/>
              </a:rPr>
              <a:t>the preceptor sees </a:t>
            </a:r>
            <a:r>
              <a:rPr lang="en-US" sz="2400" dirty="0">
                <a:latin typeface="Roboto" panose="02000000000000000000" pitchFamily="2" charset="0"/>
                <a:ea typeface="Roboto" panose="02000000000000000000" pitchFamily="2" charset="0"/>
              </a:rPr>
              <a:t>several more  </a:t>
            </a:r>
          </a:p>
          <a:p>
            <a:pPr lvl="1"/>
            <a:r>
              <a:rPr lang="en-US" sz="2400" dirty="0">
                <a:latin typeface="Roboto" panose="02000000000000000000" pitchFamily="2" charset="0"/>
                <a:ea typeface="Roboto" panose="02000000000000000000" pitchFamily="2" charset="0"/>
              </a:rPr>
              <a:t>Students may see 6-8 patients daily in this manner while </a:t>
            </a:r>
            <a:r>
              <a:rPr lang="en-US" sz="2400" dirty="0" smtClean="0">
                <a:latin typeface="Roboto" panose="02000000000000000000" pitchFamily="2" charset="0"/>
                <a:ea typeface="Roboto" panose="02000000000000000000" pitchFamily="2" charset="0"/>
              </a:rPr>
              <a:t>the preceptor is </a:t>
            </a:r>
            <a:r>
              <a:rPr lang="en-US" sz="2400" dirty="0">
                <a:latin typeface="Roboto" panose="02000000000000000000" pitchFamily="2" charset="0"/>
                <a:ea typeface="Roboto" panose="02000000000000000000" pitchFamily="2" charset="0"/>
              </a:rPr>
              <a:t>getting </a:t>
            </a:r>
            <a:r>
              <a:rPr lang="en-US" sz="2400" dirty="0" smtClean="0">
                <a:latin typeface="Roboto" panose="02000000000000000000" pitchFamily="2" charset="0"/>
                <a:ea typeface="Roboto" panose="02000000000000000000" pitchFamily="2" charset="0"/>
              </a:rPr>
              <a:t>other </a:t>
            </a:r>
            <a:r>
              <a:rPr lang="en-US" sz="2400" dirty="0">
                <a:latin typeface="Roboto" panose="02000000000000000000" pitchFamily="2" charset="0"/>
                <a:ea typeface="Roboto" panose="02000000000000000000" pitchFamily="2" charset="0"/>
              </a:rPr>
              <a:t>work done</a:t>
            </a:r>
          </a:p>
        </p:txBody>
      </p:sp>
      <p:pic>
        <p:nvPicPr>
          <p:cNvPr id="4" name="Picture 3" descr="Grad-01.jpg"/>
          <p:cNvPicPr>
            <a:picLocks noChangeAspect="1"/>
          </p:cNvPicPr>
          <p:nvPr/>
        </p:nvPicPr>
        <p:blipFill rotWithShape="1">
          <a:blip r:embed="rId2">
            <a:extLst>
              <a:ext uri="{28A0092B-C50C-407E-A947-70E740481C1C}">
                <a14:useLocalDpi xmlns:a14="http://schemas.microsoft.com/office/drawing/2010/main" val="0"/>
              </a:ext>
            </a:extLst>
          </a:blip>
          <a:srcRect t="91219"/>
          <a:stretch/>
        </p:blipFill>
        <p:spPr>
          <a:xfrm>
            <a:off x="3006022" y="6237526"/>
            <a:ext cx="9185978" cy="620474"/>
          </a:xfrm>
          <a:prstGeom prst="rect">
            <a:avLst/>
          </a:prstGeom>
        </p:spPr>
      </p:pic>
      <p:sp>
        <p:nvSpPr>
          <p:cNvPr id="5" name="TextBox 4"/>
          <p:cNvSpPr txBox="1"/>
          <p:nvPr/>
        </p:nvSpPr>
        <p:spPr>
          <a:xfrm>
            <a:off x="2419149" y="4284273"/>
            <a:ext cx="7738712" cy="1508105"/>
          </a:xfrm>
          <a:prstGeom prst="rect">
            <a:avLst/>
          </a:prstGeom>
          <a:noFill/>
        </p:spPr>
        <p:txBody>
          <a:bodyPr wrap="square" rtlCol="0">
            <a:spAutoFit/>
          </a:bodyPr>
          <a:lstStyle/>
          <a:p>
            <a:r>
              <a:rPr lang="en-US" sz="2400" dirty="0">
                <a:solidFill>
                  <a:schemeClr val="accent1">
                    <a:lumMod val="75000"/>
                    <a:lumOff val="25000"/>
                  </a:schemeClr>
                </a:solidFill>
              </a:rPr>
              <a:t>Students can do osteopathic manipulation with the preceptor’s supervision</a:t>
            </a:r>
          </a:p>
          <a:p>
            <a:r>
              <a:rPr lang="en-US" sz="2400" i="1" dirty="0">
                <a:solidFill>
                  <a:schemeClr val="accent1">
                    <a:lumMod val="75000"/>
                    <a:lumOff val="25000"/>
                  </a:schemeClr>
                </a:solidFill>
              </a:rPr>
              <a:t> - patients appreciate this added benefit</a:t>
            </a:r>
          </a:p>
          <a:p>
            <a:endParaRPr lang="en-US" sz="2000" dirty="0"/>
          </a:p>
        </p:txBody>
      </p:sp>
    </p:spTree>
    <p:extLst>
      <p:ext uri="{BB962C8B-B14F-4D97-AF65-F5344CB8AC3E}">
        <p14:creationId xmlns:p14="http://schemas.microsoft.com/office/powerpoint/2010/main" val="350766912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76487" y="1"/>
            <a:ext cx="8229600" cy="838023"/>
          </a:xfrm>
        </p:spPr>
        <p:txBody>
          <a:bodyPr>
            <a:normAutofit/>
          </a:bodyPr>
          <a:lstStyle/>
          <a:p>
            <a:r>
              <a:rPr lang="en-US" sz="3600" dirty="0">
                <a:solidFill>
                  <a:schemeClr val="tx2"/>
                </a:solidFill>
                <a:latin typeface="Roboto" panose="02000000000000000000" pitchFamily="2" charset="0"/>
                <a:ea typeface="Roboto" panose="02000000000000000000" pitchFamily="2" charset="0"/>
              </a:rPr>
              <a:t>More student responsibilities:</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65475" y="4384958"/>
            <a:ext cx="2740612" cy="1641473"/>
          </a:xfrm>
          <a:prstGeom prst="rect">
            <a:avLst/>
          </a:prstGeom>
        </p:spPr>
      </p:pic>
      <p:sp>
        <p:nvSpPr>
          <p:cNvPr id="3" name="Content Placeholder 2"/>
          <p:cNvSpPr>
            <a:spLocks noGrp="1"/>
          </p:cNvSpPr>
          <p:nvPr>
            <p:ph idx="1"/>
          </p:nvPr>
        </p:nvSpPr>
        <p:spPr>
          <a:xfrm>
            <a:off x="657726" y="1049118"/>
            <a:ext cx="11020927" cy="3473557"/>
          </a:xfrm>
        </p:spPr>
        <p:txBody>
          <a:bodyPr>
            <a:noAutofit/>
          </a:bodyPr>
          <a:lstStyle/>
          <a:p>
            <a:r>
              <a:rPr lang="en-US" sz="2400" dirty="0">
                <a:latin typeface="Roboto" panose="02000000000000000000" pitchFamily="2" charset="0"/>
                <a:ea typeface="Roboto" panose="02000000000000000000" pitchFamily="2" charset="0"/>
              </a:rPr>
              <a:t>When doing hospital care, </a:t>
            </a:r>
            <a:r>
              <a:rPr lang="en-US" sz="2400" dirty="0" smtClean="0">
                <a:latin typeface="Roboto" panose="02000000000000000000" pitchFamily="2" charset="0"/>
                <a:ea typeface="Roboto" panose="02000000000000000000" pitchFamily="2" charset="0"/>
              </a:rPr>
              <a:t>the can student </a:t>
            </a:r>
            <a:r>
              <a:rPr lang="en-US" sz="2400" dirty="0">
                <a:latin typeface="Roboto" panose="02000000000000000000" pitchFamily="2" charset="0"/>
                <a:ea typeface="Roboto" panose="02000000000000000000" pitchFamily="2" charset="0"/>
              </a:rPr>
              <a:t>pre-round and gather all labs and data</a:t>
            </a:r>
          </a:p>
          <a:p>
            <a:r>
              <a:rPr lang="en-US" sz="2400" dirty="0">
                <a:latin typeface="Roboto" panose="02000000000000000000" pitchFamily="2" charset="0"/>
                <a:ea typeface="Roboto" panose="02000000000000000000" pitchFamily="2" charset="0"/>
              </a:rPr>
              <a:t>Students may document </a:t>
            </a:r>
            <a:r>
              <a:rPr lang="en-US" sz="2400" dirty="0" smtClean="0">
                <a:latin typeface="Roboto" panose="02000000000000000000" pitchFamily="2" charset="0"/>
                <a:ea typeface="Roboto" panose="02000000000000000000" pitchFamily="2" charset="0"/>
              </a:rPr>
              <a:t>the patient history </a:t>
            </a:r>
            <a:r>
              <a:rPr lang="en-US" sz="2400" dirty="0">
                <a:latin typeface="Roboto" panose="02000000000000000000" pitchFamily="2" charset="0"/>
                <a:ea typeface="Roboto" panose="02000000000000000000" pitchFamily="2" charset="0"/>
              </a:rPr>
              <a:t>and </a:t>
            </a:r>
            <a:r>
              <a:rPr lang="en-US" sz="2400" dirty="0" smtClean="0">
                <a:latin typeface="Roboto" panose="02000000000000000000" pitchFamily="2" charset="0"/>
                <a:ea typeface="Roboto" panose="02000000000000000000" pitchFamily="2" charset="0"/>
              </a:rPr>
              <a:t>review of systems in </a:t>
            </a:r>
            <a:r>
              <a:rPr lang="en-US" sz="2400" dirty="0">
                <a:latin typeface="Roboto" panose="02000000000000000000" pitchFamily="2" charset="0"/>
                <a:ea typeface="Roboto" panose="02000000000000000000" pitchFamily="2" charset="0"/>
              </a:rPr>
              <a:t>the chart (if permitted by your institution). </a:t>
            </a:r>
          </a:p>
          <a:p>
            <a:pPr lvl="1"/>
            <a:r>
              <a:rPr lang="en-US" sz="2000" dirty="0">
                <a:latin typeface="Roboto" panose="02000000000000000000" pitchFamily="2" charset="0"/>
                <a:ea typeface="Roboto" panose="02000000000000000000" pitchFamily="2" charset="0"/>
              </a:rPr>
              <a:t>For billing purposes, physical findings must be documented by the physician</a:t>
            </a:r>
          </a:p>
          <a:p>
            <a:r>
              <a:rPr lang="en-US" sz="2400" dirty="0">
                <a:latin typeface="Roboto" panose="02000000000000000000" pitchFamily="2" charset="0"/>
                <a:ea typeface="Roboto" panose="02000000000000000000" pitchFamily="2" charset="0"/>
              </a:rPr>
              <a:t>Have the student do a literature/text review for complicated or interesting cases</a:t>
            </a:r>
          </a:p>
        </p:txBody>
      </p:sp>
      <p:sp>
        <p:nvSpPr>
          <p:cNvPr id="6" name="TextBox 5"/>
          <p:cNvSpPr txBox="1"/>
          <p:nvPr/>
        </p:nvSpPr>
        <p:spPr>
          <a:xfrm>
            <a:off x="8410281" y="6026431"/>
            <a:ext cx="1580882" cy="215444"/>
          </a:xfrm>
          <a:prstGeom prst="rect">
            <a:avLst/>
          </a:prstGeom>
          <a:noFill/>
        </p:spPr>
        <p:txBody>
          <a:bodyPr wrap="none" rtlCol="0">
            <a:spAutoFit/>
          </a:bodyPr>
          <a:lstStyle/>
          <a:p>
            <a:r>
              <a:rPr lang="en-US" sz="800" dirty="0">
                <a:latin typeface="Roboto Condensed" panose="02000000000000000000" pitchFamily="2" charset="0"/>
                <a:ea typeface="Roboto Condensed" panose="02000000000000000000" pitchFamily="2" charset="0"/>
              </a:rPr>
              <a:t>www.publicdomainpictures.net</a:t>
            </a:r>
          </a:p>
        </p:txBody>
      </p:sp>
      <p:pic>
        <p:nvPicPr>
          <p:cNvPr id="7" name="Picture 6" descr="Grad-01.jpg"/>
          <p:cNvPicPr>
            <a:picLocks noChangeAspect="1"/>
          </p:cNvPicPr>
          <p:nvPr/>
        </p:nvPicPr>
        <p:blipFill rotWithShape="1">
          <a:blip r:embed="rId3">
            <a:extLst>
              <a:ext uri="{28A0092B-C50C-407E-A947-70E740481C1C}">
                <a14:useLocalDpi xmlns:a14="http://schemas.microsoft.com/office/drawing/2010/main" val="0"/>
              </a:ext>
            </a:extLst>
          </a:blip>
          <a:srcRect t="91219"/>
          <a:stretch/>
        </p:blipFill>
        <p:spPr>
          <a:xfrm>
            <a:off x="3006022" y="6237526"/>
            <a:ext cx="9185978" cy="620474"/>
          </a:xfrm>
          <a:prstGeom prst="rect">
            <a:avLst/>
          </a:prstGeom>
        </p:spPr>
      </p:pic>
      <p:sp>
        <p:nvSpPr>
          <p:cNvPr id="4" name="TextBox 3"/>
          <p:cNvSpPr txBox="1"/>
          <p:nvPr/>
        </p:nvSpPr>
        <p:spPr>
          <a:xfrm>
            <a:off x="1893782" y="4733769"/>
            <a:ext cx="5418277" cy="1292662"/>
          </a:xfrm>
          <a:prstGeom prst="rect">
            <a:avLst/>
          </a:prstGeom>
          <a:noFill/>
        </p:spPr>
        <p:txBody>
          <a:bodyPr wrap="square" rtlCol="0">
            <a:spAutoFit/>
          </a:bodyPr>
          <a:lstStyle/>
          <a:p>
            <a:pPr algn="ctr"/>
            <a:r>
              <a:rPr lang="en-US" sz="2000" dirty="0">
                <a:solidFill>
                  <a:schemeClr val="accent1">
                    <a:lumMod val="75000"/>
                    <a:lumOff val="25000"/>
                  </a:schemeClr>
                </a:solidFill>
                <a:latin typeface="Roboto" panose="02000000000000000000" pitchFamily="2" charset="0"/>
                <a:ea typeface="Roboto" panose="02000000000000000000" pitchFamily="2" charset="0"/>
              </a:rPr>
              <a:t>Students are very current on “zebras” and sometimes may pick up  more obscure differential diagnoses that may present</a:t>
            </a:r>
          </a:p>
          <a:p>
            <a:endParaRPr lang="en-US" dirty="0"/>
          </a:p>
        </p:txBody>
      </p:sp>
    </p:spTree>
    <p:extLst>
      <p:ext uri="{BB962C8B-B14F-4D97-AF65-F5344CB8AC3E}">
        <p14:creationId xmlns:p14="http://schemas.microsoft.com/office/powerpoint/2010/main" val="399025585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02189" y="20115"/>
            <a:ext cx="8229600" cy="743457"/>
          </a:xfrm>
        </p:spPr>
        <p:txBody>
          <a:bodyPr>
            <a:normAutofit/>
          </a:bodyPr>
          <a:lstStyle/>
          <a:p>
            <a:r>
              <a:rPr lang="en-US" sz="3600" dirty="0">
                <a:solidFill>
                  <a:schemeClr val="tx2"/>
                </a:solidFill>
                <a:latin typeface="Roboto" panose="02000000000000000000" pitchFamily="2" charset="0"/>
                <a:ea typeface="Roboto" panose="02000000000000000000" pitchFamily="2" charset="0"/>
              </a:rPr>
              <a:t>Clerkship Learning Objectives</a:t>
            </a:r>
          </a:p>
        </p:txBody>
      </p:sp>
      <p:sp>
        <p:nvSpPr>
          <p:cNvPr id="3" name="Content Placeholder 2"/>
          <p:cNvSpPr>
            <a:spLocks noGrp="1"/>
          </p:cNvSpPr>
          <p:nvPr>
            <p:ph idx="1"/>
          </p:nvPr>
        </p:nvSpPr>
        <p:spPr>
          <a:xfrm>
            <a:off x="529389" y="994150"/>
            <a:ext cx="11197390" cy="4521127"/>
          </a:xfrm>
        </p:spPr>
        <p:txBody>
          <a:bodyPr>
            <a:noAutofit/>
          </a:bodyPr>
          <a:lstStyle/>
          <a:p>
            <a:r>
              <a:rPr lang="en-US" sz="2400" dirty="0">
                <a:latin typeface="Roboto" panose="02000000000000000000" pitchFamily="2" charset="0"/>
                <a:ea typeface="Roboto" panose="02000000000000000000" pitchFamily="2" charset="0"/>
              </a:rPr>
              <a:t>The syllabus will be emailed to </a:t>
            </a:r>
            <a:r>
              <a:rPr lang="en-US" sz="2400" dirty="0" smtClean="0">
                <a:latin typeface="Roboto" panose="02000000000000000000" pitchFamily="2" charset="0"/>
                <a:ea typeface="Roboto" panose="02000000000000000000" pitchFamily="2" charset="0"/>
              </a:rPr>
              <a:t>the preceptor </a:t>
            </a:r>
            <a:r>
              <a:rPr lang="en-US" sz="2400" dirty="0">
                <a:latin typeface="Roboto" panose="02000000000000000000" pitchFamily="2" charset="0"/>
                <a:ea typeface="Roboto" panose="02000000000000000000" pitchFamily="2" charset="0"/>
              </a:rPr>
              <a:t>with the student information when a rotation is scheduled</a:t>
            </a:r>
          </a:p>
          <a:p>
            <a:r>
              <a:rPr lang="en-US" sz="2400" dirty="0">
                <a:latin typeface="Roboto" panose="02000000000000000000" pitchFamily="2" charset="0"/>
                <a:ea typeface="Roboto" panose="02000000000000000000" pitchFamily="2" charset="0"/>
              </a:rPr>
              <a:t>A quick review of the “</a:t>
            </a:r>
            <a:r>
              <a:rPr lang="en-US" sz="2400" dirty="0">
                <a:solidFill>
                  <a:schemeClr val="tx2"/>
                </a:solidFill>
                <a:latin typeface="Roboto" panose="02000000000000000000" pitchFamily="2" charset="0"/>
                <a:ea typeface="Roboto" panose="02000000000000000000" pitchFamily="2" charset="0"/>
              </a:rPr>
              <a:t>Must See Cases</a:t>
            </a:r>
            <a:r>
              <a:rPr lang="en-US" sz="2400" dirty="0" smtClean="0">
                <a:latin typeface="Roboto" panose="02000000000000000000" pitchFamily="2" charset="0"/>
                <a:ea typeface="Roboto" panose="02000000000000000000" pitchFamily="2" charset="0"/>
              </a:rPr>
              <a:t>”, or student learning objectives </a:t>
            </a:r>
            <a:r>
              <a:rPr lang="en-US" sz="2400" dirty="0">
                <a:latin typeface="Roboto" panose="02000000000000000000" pitchFamily="2" charset="0"/>
                <a:ea typeface="Roboto" panose="02000000000000000000" pitchFamily="2" charset="0"/>
              </a:rPr>
              <a:t>will inform </a:t>
            </a:r>
            <a:r>
              <a:rPr lang="en-US" sz="2400" dirty="0" smtClean="0">
                <a:latin typeface="Roboto" panose="02000000000000000000" pitchFamily="2" charset="0"/>
                <a:ea typeface="Roboto" panose="02000000000000000000" pitchFamily="2" charset="0"/>
              </a:rPr>
              <a:t>the preceptor </a:t>
            </a:r>
            <a:r>
              <a:rPr lang="en-US" sz="2400" dirty="0">
                <a:latin typeface="Roboto" panose="02000000000000000000" pitchFamily="2" charset="0"/>
                <a:ea typeface="Roboto" panose="02000000000000000000" pitchFamily="2" charset="0"/>
              </a:rPr>
              <a:t>of the learning objectives for the rotation</a:t>
            </a:r>
          </a:p>
          <a:p>
            <a:r>
              <a:rPr lang="en-US" sz="2400" dirty="0">
                <a:latin typeface="Roboto" panose="02000000000000000000" pitchFamily="2" charset="0"/>
                <a:ea typeface="Roboto" panose="02000000000000000000" pitchFamily="2" charset="0"/>
              </a:rPr>
              <a:t>The student’s responsibility is to augment rotation opportunities with reading and modules for deeper understanding and to learn about cases not seen on the rotation</a:t>
            </a:r>
          </a:p>
          <a:p>
            <a:r>
              <a:rPr lang="en-US" sz="2400" dirty="0">
                <a:latin typeface="Roboto" panose="02000000000000000000" pitchFamily="2" charset="0"/>
                <a:ea typeface="Roboto" panose="02000000000000000000" pitchFamily="2" charset="0"/>
              </a:rPr>
              <a:t>If opportunity presents to explain some conditions more in-depth, students appreciate learning how a physician approaches them</a:t>
            </a:r>
          </a:p>
        </p:txBody>
      </p:sp>
      <p:pic>
        <p:nvPicPr>
          <p:cNvPr id="4" name="Picture 3" descr="Grad-01.jpg"/>
          <p:cNvPicPr>
            <a:picLocks noChangeAspect="1"/>
          </p:cNvPicPr>
          <p:nvPr/>
        </p:nvPicPr>
        <p:blipFill rotWithShape="1">
          <a:blip r:embed="rId2">
            <a:extLst>
              <a:ext uri="{28A0092B-C50C-407E-A947-70E740481C1C}">
                <a14:useLocalDpi xmlns:a14="http://schemas.microsoft.com/office/drawing/2010/main" val="0"/>
              </a:ext>
            </a:extLst>
          </a:blip>
          <a:srcRect t="91219"/>
          <a:stretch/>
        </p:blipFill>
        <p:spPr>
          <a:xfrm>
            <a:off x="3006022" y="6237526"/>
            <a:ext cx="9185978" cy="620474"/>
          </a:xfrm>
          <a:prstGeom prst="rect">
            <a:avLst/>
          </a:prstGeom>
        </p:spPr>
      </p:pic>
      <p:sp>
        <p:nvSpPr>
          <p:cNvPr id="5" name="TextBox 4"/>
          <p:cNvSpPr txBox="1"/>
          <p:nvPr/>
        </p:nvSpPr>
        <p:spPr>
          <a:xfrm>
            <a:off x="2144110" y="5515276"/>
            <a:ext cx="8231658" cy="738664"/>
          </a:xfrm>
          <a:prstGeom prst="rect">
            <a:avLst/>
          </a:prstGeom>
          <a:noFill/>
        </p:spPr>
        <p:txBody>
          <a:bodyPr wrap="square" rtlCol="0">
            <a:spAutoFit/>
          </a:bodyPr>
          <a:lstStyle/>
          <a:p>
            <a:pPr algn="ctr"/>
            <a:r>
              <a:rPr lang="en-US" sz="2400" i="1" dirty="0">
                <a:solidFill>
                  <a:schemeClr val="accent1">
                    <a:lumMod val="75000"/>
                    <a:lumOff val="25000"/>
                  </a:schemeClr>
                </a:solidFill>
                <a:latin typeface="Roboto" panose="02000000000000000000" pitchFamily="2" charset="0"/>
                <a:ea typeface="Roboto" panose="02000000000000000000" pitchFamily="2" charset="0"/>
              </a:rPr>
              <a:t>The student’s job is to learn to “think like a doctor”</a:t>
            </a:r>
          </a:p>
          <a:p>
            <a:pPr algn="ctr"/>
            <a:endParaRPr lang="en-US" i="1" dirty="0"/>
          </a:p>
        </p:txBody>
      </p:sp>
    </p:spTree>
    <p:extLst>
      <p:ext uri="{BB962C8B-B14F-4D97-AF65-F5344CB8AC3E}">
        <p14:creationId xmlns:p14="http://schemas.microsoft.com/office/powerpoint/2010/main" val="178803204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5586" y="23026"/>
            <a:ext cx="8761408" cy="818157"/>
          </a:xfrm>
        </p:spPr>
        <p:txBody>
          <a:bodyPr>
            <a:normAutofit/>
          </a:bodyPr>
          <a:lstStyle/>
          <a:p>
            <a:r>
              <a:rPr lang="en-US" sz="3600" dirty="0">
                <a:solidFill>
                  <a:schemeClr val="tx2"/>
                </a:solidFill>
                <a:latin typeface="Roboto" panose="02000000000000000000" pitchFamily="2" charset="0"/>
                <a:ea typeface="Roboto" panose="02000000000000000000" pitchFamily="2" charset="0"/>
              </a:rPr>
              <a:t>Evaluation of the Student</a:t>
            </a:r>
          </a:p>
        </p:txBody>
      </p:sp>
      <p:sp>
        <p:nvSpPr>
          <p:cNvPr id="3" name="Content Placeholder 2"/>
          <p:cNvSpPr>
            <a:spLocks noGrp="1"/>
          </p:cNvSpPr>
          <p:nvPr>
            <p:ph idx="1"/>
          </p:nvPr>
        </p:nvSpPr>
        <p:spPr>
          <a:xfrm>
            <a:off x="609601" y="869678"/>
            <a:ext cx="10860504" cy="5194747"/>
          </a:xfrm>
        </p:spPr>
        <p:txBody>
          <a:bodyPr>
            <a:noAutofit/>
          </a:bodyPr>
          <a:lstStyle/>
          <a:p>
            <a:r>
              <a:rPr lang="en-US" sz="2400" dirty="0">
                <a:latin typeface="Roboto" panose="02000000000000000000" pitchFamily="2" charset="0"/>
                <a:ea typeface="Roboto" panose="02000000000000000000" pitchFamily="2" charset="0"/>
              </a:rPr>
              <a:t>A brief mid-rotation evaluation form is used to encourage a conversation on </a:t>
            </a:r>
            <a:r>
              <a:rPr lang="en-US" sz="2400" dirty="0" smtClean="0">
                <a:latin typeface="Roboto" panose="02000000000000000000" pitchFamily="2" charset="0"/>
                <a:ea typeface="Roboto" panose="02000000000000000000" pitchFamily="2" charset="0"/>
              </a:rPr>
              <a:t>how the student is doing</a:t>
            </a:r>
            <a:endParaRPr lang="en-US" sz="2400" dirty="0">
              <a:latin typeface="Roboto" panose="02000000000000000000" pitchFamily="2" charset="0"/>
              <a:ea typeface="Roboto" panose="02000000000000000000" pitchFamily="2" charset="0"/>
            </a:endParaRPr>
          </a:p>
          <a:p>
            <a:pPr lvl="1"/>
            <a:r>
              <a:rPr lang="en-US" sz="2000" dirty="0">
                <a:latin typeface="Roboto" panose="02000000000000000000" pitchFamily="2" charset="0"/>
                <a:ea typeface="Roboto" panose="02000000000000000000" pitchFamily="2" charset="0"/>
              </a:rPr>
              <a:t>Any significant areas of deficiency should be noted so the student has time to make corrections</a:t>
            </a:r>
          </a:p>
          <a:p>
            <a:r>
              <a:rPr lang="en-US" sz="2400" dirty="0">
                <a:latin typeface="Roboto" panose="02000000000000000000" pitchFamily="2" charset="0"/>
                <a:ea typeface="Roboto" panose="02000000000000000000" pitchFamily="2" charset="0"/>
              </a:rPr>
              <a:t>An end of service evaluation is emailed one week before the end of the rotation.  </a:t>
            </a:r>
          </a:p>
          <a:p>
            <a:pPr lvl="1"/>
            <a:r>
              <a:rPr lang="en-US" sz="2000" dirty="0">
                <a:latin typeface="Roboto" panose="02000000000000000000" pitchFamily="2" charset="0"/>
                <a:ea typeface="Roboto" panose="02000000000000000000" pitchFamily="2" charset="0"/>
              </a:rPr>
              <a:t>The preceptor is encouraged to fill this out as part of a discussion of the student’s strengths and weaknesses</a:t>
            </a:r>
          </a:p>
          <a:p>
            <a:r>
              <a:rPr lang="en-US" sz="2400" dirty="0">
                <a:latin typeface="Roboto" panose="02000000000000000000" pitchFamily="2" charset="0"/>
                <a:ea typeface="Roboto" panose="02000000000000000000" pitchFamily="2" charset="0"/>
              </a:rPr>
              <a:t>The online evaluation takes 5-10 minutes to complete</a:t>
            </a:r>
          </a:p>
          <a:p>
            <a:r>
              <a:rPr lang="en-US" sz="2400" dirty="0">
                <a:latin typeface="Roboto" panose="02000000000000000000" pitchFamily="2" charset="0"/>
                <a:ea typeface="Roboto" panose="02000000000000000000" pitchFamily="2" charset="0"/>
              </a:rPr>
              <a:t>A paper version is available for those not using email</a:t>
            </a:r>
          </a:p>
          <a:p>
            <a:r>
              <a:rPr lang="en-US" sz="2400" dirty="0">
                <a:latin typeface="Roboto" panose="02000000000000000000" pitchFamily="2" charset="0"/>
                <a:ea typeface="Roboto" panose="02000000000000000000" pitchFamily="2" charset="0"/>
              </a:rPr>
              <a:t>C</a:t>
            </a:r>
            <a:r>
              <a:rPr lang="en-US" sz="2400" dirty="0" smtClean="0">
                <a:latin typeface="Roboto" panose="02000000000000000000" pitchFamily="2" charset="0"/>
                <a:ea typeface="Roboto" panose="02000000000000000000" pitchFamily="2" charset="0"/>
              </a:rPr>
              <a:t>onstructive </a:t>
            </a:r>
            <a:r>
              <a:rPr lang="en-US" sz="2400" dirty="0">
                <a:latin typeface="Roboto" panose="02000000000000000000" pitchFamily="2" charset="0"/>
                <a:ea typeface="Roboto" panose="02000000000000000000" pitchFamily="2" charset="0"/>
              </a:rPr>
              <a:t>comments are important for </a:t>
            </a:r>
            <a:r>
              <a:rPr lang="en-US" sz="2400" dirty="0" smtClean="0">
                <a:latin typeface="Roboto" panose="02000000000000000000" pitchFamily="2" charset="0"/>
                <a:ea typeface="Roboto" panose="02000000000000000000" pitchFamily="2" charset="0"/>
              </a:rPr>
              <a:t>the </a:t>
            </a:r>
          </a:p>
          <a:p>
            <a:pPr marL="0" indent="0">
              <a:buNone/>
            </a:pPr>
            <a:r>
              <a:rPr lang="en-US" sz="2400" dirty="0">
                <a:latin typeface="Roboto" panose="02000000000000000000" pitchFamily="2" charset="0"/>
                <a:ea typeface="Roboto" panose="02000000000000000000" pitchFamily="2" charset="0"/>
              </a:rPr>
              <a:t>	</a:t>
            </a:r>
            <a:r>
              <a:rPr lang="en-US" sz="2400" dirty="0" smtClean="0">
                <a:latin typeface="Roboto" panose="02000000000000000000" pitchFamily="2" charset="0"/>
                <a:ea typeface="Roboto" panose="02000000000000000000" pitchFamily="2" charset="0"/>
              </a:rPr>
              <a:t>development </a:t>
            </a:r>
            <a:r>
              <a:rPr lang="en-US" sz="2400" dirty="0">
                <a:latin typeface="Roboto" panose="02000000000000000000" pitchFamily="2" charset="0"/>
                <a:ea typeface="Roboto" panose="02000000000000000000" pitchFamily="2" charset="0"/>
              </a:rPr>
              <a:t>of </a:t>
            </a:r>
            <a:r>
              <a:rPr lang="en-US" sz="2400" dirty="0" smtClean="0">
                <a:latin typeface="Roboto" panose="02000000000000000000" pitchFamily="2" charset="0"/>
                <a:ea typeface="Roboto" panose="02000000000000000000" pitchFamily="2" charset="0"/>
              </a:rPr>
              <a:t>young </a:t>
            </a:r>
            <a:r>
              <a:rPr lang="en-US" sz="2400" dirty="0">
                <a:latin typeface="Roboto" panose="02000000000000000000" pitchFamily="2" charset="0"/>
                <a:ea typeface="Roboto" panose="02000000000000000000" pitchFamily="2" charset="0"/>
              </a:rPr>
              <a:t>future </a:t>
            </a:r>
            <a:r>
              <a:rPr lang="en-US" sz="2400" dirty="0" smtClean="0">
                <a:latin typeface="Roboto" panose="02000000000000000000" pitchFamily="2" charset="0"/>
                <a:ea typeface="Roboto" panose="02000000000000000000" pitchFamily="2" charset="0"/>
              </a:rPr>
              <a:t>colleagues</a:t>
            </a:r>
            <a:endParaRPr lang="en-US" sz="2400" dirty="0">
              <a:latin typeface="Roboto" panose="02000000000000000000" pitchFamily="2" charset="0"/>
              <a:ea typeface="Roboto" panose="02000000000000000000" pitchFamily="2"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43668" y="4459705"/>
            <a:ext cx="2372246" cy="1576225"/>
          </a:xfrm>
          <a:prstGeom prst="rect">
            <a:avLst/>
          </a:prstGeom>
        </p:spPr>
      </p:pic>
      <p:sp>
        <p:nvSpPr>
          <p:cNvPr id="5" name="TextBox 4"/>
          <p:cNvSpPr txBox="1"/>
          <p:nvPr/>
        </p:nvSpPr>
        <p:spPr>
          <a:xfrm>
            <a:off x="9663137" y="6064425"/>
            <a:ext cx="1013419" cy="215444"/>
          </a:xfrm>
          <a:prstGeom prst="rect">
            <a:avLst/>
          </a:prstGeom>
          <a:noFill/>
        </p:spPr>
        <p:txBody>
          <a:bodyPr wrap="none" rtlCol="0">
            <a:spAutoFit/>
          </a:bodyPr>
          <a:lstStyle/>
          <a:p>
            <a:r>
              <a:rPr lang="en-US" sz="800" dirty="0">
                <a:latin typeface="Roboto Condensed" panose="02000000000000000000" pitchFamily="2" charset="0"/>
                <a:ea typeface="Roboto Condensed" panose="02000000000000000000" pitchFamily="2" charset="0"/>
              </a:rPr>
              <a:t>www.dvidshub.net</a:t>
            </a:r>
          </a:p>
        </p:txBody>
      </p:sp>
      <p:pic>
        <p:nvPicPr>
          <p:cNvPr id="6" name="Picture 5" descr="Grad-01.jpg"/>
          <p:cNvPicPr>
            <a:picLocks noChangeAspect="1"/>
          </p:cNvPicPr>
          <p:nvPr/>
        </p:nvPicPr>
        <p:blipFill rotWithShape="1">
          <a:blip r:embed="rId3">
            <a:extLst>
              <a:ext uri="{28A0092B-C50C-407E-A947-70E740481C1C}">
                <a14:useLocalDpi xmlns:a14="http://schemas.microsoft.com/office/drawing/2010/main" val="0"/>
              </a:ext>
            </a:extLst>
          </a:blip>
          <a:srcRect t="91219"/>
          <a:stretch/>
        </p:blipFill>
        <p:spPr>
          <a:xfrm>
            <a:off x="3006022" y="6237526"/>
            <a:ext cx="9185978" cy="620474"/>
          </a:xfrm>
          <a:prstGeom prst="rect">
            <a:avLst/>
          </a:prstGeom>
        </p:spPr>
      </p:pic>
    </p:spTree>
    <p:extLst>
      <p:ext uri="{BB962C8B-B14F-4D97-AF65-F5344CB8AC3E}">
        <p14:creationId xmlns:p14="http://schemas.microsoft.com/office/powerpoint/2010/main" val="375294107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02189" y="34064"/>
            <a:ext cx="8229600" cy="812751"/>
          </a:xfrm>
        </p:spPr>
        <p:txBody>
          <a:bodyPr>
            <a:normAutofit/>
          </a:bodyPr>
          <a:lstStyle/>
          <a:p>
            <a:r>
              <a:rPr lang="en-US" sz="3600" dirty="0">
                <a:solidFill>
                  <a:schemeClr val="tx2"/>
                </a:solidFill>
                <a:latin typeface="Roboto" panose="02000000000000000000" pitchFamily="2" charset="0"/>
                <a:ea typeface="Roboto" panose="02000000000000000000" pitchFamily="2" charset="0"/>
              </a:rPr>
              <a:t>End of Service Examination</a:t>
            </a:r>
          </a:p>
        </p:txBody>
      </p:sp>
      <p:sp>
        <p:nvSpPr>
          <p:cNvPr id="3" name="Content Placeholder 2"/>
          <p:cNvSpPr>
            <a:spLocks noGrp="1"/>
          </p:cNvSpPr>
          <p:nvPr>
            <p:ph idx="1"/>
          </p:nvPr>
        </p:nvSpPr>
        <p:spPr>
          <a:xfrm>
            <a:off x="753979" y="942554"/>
            <a:ext cx="10651958" cy="4704102"/>
          </a:xfrm>
        </p:spPr>
        <p:txBody>
          <a:bodyPr>
            <a:normAutofit/>
          </a:bodyPr>
          <a:lstStyle/>
          <a:p>
            <a:r>
              <a:rPr lang="en-US" sz="2400" dirty="0">
                <a:latin typeface="Roboto" panose="02000000000000000000" pitchFamily="2" charset="0"/>
                <a:ea typeface="Roboto" panose="02000000000000000000" pitchFamily="2" charset="0"/>
              </a:rPr>
              <a:t>Each student is required to complete and pass an end of service rotation examination</a:t>
            </a:r>
          </a:p>
          <a:p>
            <a:pPr lvl="1"/>
            <a:r>
              <a:rPr lang="en-US" sz="2400" dirty="0">
                <a:latin typeface="Roboto" panose="02000000000000000000" pitchFamily="2" charset="0"/>
                <a:ea typeface="Roboto" panose="02000000000000000000" pitchFamily="2" charset="0"/>
              </a:rPr>
              <a:t>COMAT: Comprehensive Osteopathic Medical Achievement Test</a:t>
            </a:r>
          </a:p>
          <a:p>
            <a:pPr lvl="1"/>
            <a:r>
              <a:rPr lang="en-US" sz="2400" dirty="0">
                <a:latin typeface="Roboto" panose="02000000000000000000" pitchFamily="2" charset="0"/>
                <a:ea typeface="Roboto" panose="02000000000000000000" pitchFamily="2" charset="0"/>
              </a:rPr>
              <a:t>The exams are purchased from the National Board of Osteopathic Medical Examiners (NBOME)</a:t>
            </a:r>
          </a:p>
          <a:p>
            <a:pPr lvl="1"/>
            <a:r>
              <a:rPr lang="en-US" sz="2400" dirty="0">
                <a:latin typeface="Roboto" panose="02000000000000000000" pitchFamily="2" charset="0"/>
                <a:ea typeface="Roboto" panose="02000000000000000000" pitchFamily="2" charset="0"/>
              </a:rPr>
              <a:t>This is scheduled through PNWU</a:t>
            </a:r>
          </a:p>
          <a:p>
            <a:pPr lvl="1"/>
            <a:r>
              <a:rPr lang="en-US" sz="2400" dirty="0">
                <a:latin typeface="Roboto" panose="02000000000000000000" pitchFamily="2" charset="0"/>
                <a:ea typeface="Roboto" panose="02000000000000000000" pitchFamily="2" charset="0"/>
              </a:rPr>
              <a:t>The exams are taken locally, preventing the need for significant student travel</a:t>
            </a:r>
          </a:p>
          <a:p>
            <a:pPr lvl="1"/>
            <a:r>
              <a:rPr lang="en-US" sz="2400" i="1" dirty="0">
                <a:solidFill>
                  <a:schemeClr val="accent1">
                    <a:lumMod val="75000"/>
                    <a:lumOff val="25000"/>
                  </a:schemeClr>
                </a:solidFill>
                <a:latin typeface="Roboto" panose="02000000000000000000" pitchFamily="2" charset="0"/>
                <a:ea typeface="Roboto" panose="02000000000000000000" pitchFamily="2" charset="0"/>
              </a:rPr>
              <a:t>Our students currently score at or above the national mean on these exams.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09525" y="5261631"/>
            <a:ext cx="3222265" cy="889581"/>
          </a:xfrm>
          <a:prstGeom prst="rect">
            <a:avLst/>
          </a:prstGeom>
        </p:spPr>
      </p:pic>
      <p:pic>
        <p:nvPicPr>
          <p:cNvPr id="5" name="Picture 4" descr="Grad-01.jpg"/>
          <p:cNvPicPr>
            <a:picLocks noChangeAspect="1"/>
          </p:cNvPicPr>
          <p:nvPr/>
        </p:nvPicPr>
        <p:blipFill rotWithShape="1">
          <a:blip r:embed="rId3">
            <a:extLst>
              <a:ext uri="{28A0092B-C50C-407E-A947-70E740481C1C}">
                <a14:useLocalDpi xmlns:a14="http://schemas.microsoft.com/office/drawing/2010/main" val="0"/>
              </a:ext>
            </a:extLst>
          </a:blip>
          <a:srcRect t="91219"/>
          <a:stretch/>
        </p:blipFill>
        <p:spPr>
          <a:xfrm>
            <a:off x="3006022" y="6237526"/>
            <a:ext cx="9185978" cy="620474"/>
          </a:xfrm>
          <a:prstGeom prst="rect">
            <a:avLst/>
          </a:prstGeom>
        </p:spPr>
      </p:pic>
    </p:spTree>
    <p:extLst>
      <p:ext uri="{BB962C8B-B14F-4D97-AF65-F5344CB8AC3E}">
        <p14:creationId xmlns:p14="http://schemas.microsoft.com/office/powerpoint/2010/main" val="162523339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0115"/>
            <a:ext cx="8229600" cy="837725"/>
          </a:xfrm>
        </p:spPr>
        <p:txBody>
          <a:bodyPr>
            <a:normAutofit/>
          </a:bodyPr>
          <a:lstStyle/>
          <a:p>
            <a:r>
              <a:rPr lang="en-US" sz="3600" dirty="0">
                <a:solidFill>
                  <a:schemeClr val="tx2"/>
                </a:solidFill>
                <a:latin typeface="Roboto" panose="02000000000000000000" pitchFamily="2" charset="0"/>
                <a:ea typeface="Roboto" panose="02000000000000000000" pitchFamily="2" charset="0"/>
              </a:rPr>
              <a:t>Evaluation of the Rotation</a:t>
            </a:r>
          </a:p>
        </p:txBody>
      </p:sp>
      <p:sp>
        <p:nvSpPr>
          <p:cNvPr id="3" name="Content Placeholder 2"/>
          <p:cNvSpPr>
            <a:spLocks noGrp="1"/>
          </p:cNvSpPr>
          <p:nvPr>
            <p:ph idx="1"/>
          </p:nvPr>
        </p:nvSpPr>
        <p:spPr>
          <a:xfrm>
            <a:off x="625642" y="925216"/>
            <a:ext cx="10668000" cy="4792687"/>
          </a:xfrm>
        </p:spPr>
        <p:txBody>
          <a:bodyPr>
            <a:normAutofit/>
          </a:bodyPr>
          <a:lstStyle/>
          <a:p>
            <a:r>
              <a:rPr lang="en-US" sz="2800" dirty="0">
                <a:latin typeface="Roboto" panose="02000000000000000000" pitchFamily="2" charset="0"/>
                <a:ea typeface="Roboto" panose="02000000000000000000" pitchFamily="2" charset="0"/>
              </a:rPr>
              <a:t>Students fill out an end of service evaluation on the rotation and on the preceptor</a:t>
            </a:r>
          </a:p>
          <a:p>
            <a:r>
              <a:rPr lang="en-US" sz="2800" dirty="0">
                <a:latin typeface="Roboto" panose="02000000000000000000" pitchFamily="2" charset="0"/>
                <a:ea typeface="Roboto" panose="02000000000000000000" pitchFamily="2" charset="0"/>
              </a:rPr>
              <a:t>To protect student confidentiality, individual comments are not shared with the preceptor</a:t>
            </a:r>
          </a:p>
          <a:p>
            <a:r>
              <a:rPr lang="en-US" sz="2800" dirty="0">
                <a:latin typeface="Roboto" panose="02000000000000000000" pitchFamily="2" charset="0"/>
                <a:ea typeface="Roboto" panose="02000000000000000000" pitchFamily="2" charset="0"/>
              </a:rPr>
              <a:t>The Regional Dean may share a printed composite evaluation of three or more students, or may share verbally at any time</a:t>
            </a:r>
          </a:p>
          <a:p>
            <a:r>
              <a:rPr lang="en-US" sz="2800" dirty="0">
                <a:latin typeface="Roboto" panose="02000000000000000000" pitchFamily="2" charset="0"/>
                <a:ea typeface="Roboto" panose="02000000000000000000" pitchFamily="2" charset="0"/>
              </a:rPr>
              <a:t>Improving skills as an educator and preceptor can be done through faculty development modules on TeachingPhysician.org.</a:t>
            </a:r>
          </a:p>
        </p:txBody>
      </p:sp>
      <p:pic>
        <p:nvPicPr>
          <p:cNvPr id="4" name="Picture 3" descr="Grad-01.jpg"/>
          <p:cNvPicPr>
            <a:picLocks noChangeAspect="1"/>
          </p:cNvPicPr>
          <p:nvPr/>
        </p:nvPicPr>
        <p:blipFill rotWithShape="1">
          <a:blip r:embed="rId2">
            <a:extLst>
              <a:ext uri="{28A0092B-C50C-407E-A947-70E740481C1C}">
                <a14:useLocalDpi xmlns:a14="http://schemas.microsoft.com/office/drawing/2010/main" val="0"/>
              </a:ext>
            </a:extLst>
          </a:blip>
          <a:srcRect t="91219"/>
          <a:stretch/>
        </p:blipFill>
        <p:spPr>
          <a:xfrm>
            <a:off x="3006022" y="6237526"/>
            <a:ext cx="9185978" cy="620474"/>
          </a:xfrm>
          <a:prstGeom prst="rect">
            <a:avLst/>
          </a:prstGeom>
        </p:spPr>
      </p:pic>
    </p:spTree>
    <p:extLst>
      <p:ext uri="{BB962C8B-B14F-4D97-AF65-F5344CB8AC3E}">
        <p14:creationId xmlns:p14="http://schemas.microsoft.com/office/powerpoint/2010/main" val="38388739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1" y="52842"/>
            <a:ext cx="9144000" cy="900589"/>
          </a:xfrm>
        </p:spPr>
        <p:txBody>
          <a:bodyPr>
            <a:normAutofit/>
          </a:bodyPr>
          <a:lstStyle/>
          <a:p>
            <a:r>
              <a:rPr lang="en-US" sz="3600" dirty="0">
                <a:solidFill>
                  <a:schemeClr val="tx2"/>
                </a:solidFill>
                <a:latin typeface="Roboto" panose="02000000000000000000" pitchFamily="2" charset="0"/>
                <a:ea typeface="Roboto" panose="02000000000000000000" pitchFamily="2" charset="0"/>
              </a:rPr>
              <a:t>What if I get a student that’s a poor fit?</a:t>
            </a:r>
          </a:p>
        </p:txBody>
      </p:sp>
      <p:sp>
        <p:nvSpPr>
          <p:cNvPr id="3" name="Content Placeholder 2"/>
          <p:cNvSpPr>
            <a:spLocks noGrp="1"/>
          </p:cNvSpPr>
          <p:nvPr>
            <p:ph idx="1"/>
          </p:nvPr>
        </p:nvSpPr>
        <p:spPr>
          <a:xfrm>
            <a:off x="625642" y="953431"/>
            <a:ext cx="11085095" cy="5284096"/>
          </a:xfrm>
        </p:spPr>
        <p:txBody>
          <a:bodyPr>
            <a:normAutofit/>
          </a:bodyPr>
          <a:lstStyle/>
          <a:p>
            <a:r>
              <a:rPr lang="en-US" sz="3000" dirty="0">
                <a:latin typeface="Roboto" panose="02000000000000000000" pitchFamily="2" charset="0"/>
                <a:ea typeface="Roboto" panose="02000000000000000000" pitchFamily="2" charset="0"/>
              </a:rPr>
              <a:t>&gt; 50% of PNWU students obtain the highest scores possible in professionalism and communication on their rotations</a:t>
            </a:r>
          </a:p>
          <a:p>
            <a:r>
              <a:rPr lang="en-US" sz="3000" dirty="0">
                <a:latin typeface="Roboto" panose="02000000000000000000" pitchFamily="2" charset="0"/>
                <a:ea typeface="Roboto" panose="02000000000000000000" pitchFamily="2" charset="0"/>
              </a:rPr>
              <a:t>Even with good students, personality conflicts or other situations can make work in a specific office difficult for the preceptor and/or student</a:t>
            </a:r>
          </a:p>
          <a:p>
            <a:r>
              <a:rPr lang="en-US" sz="3000" dirty="0">
                <a:latin typeface="Roboto" panose="02000000000000000000" pitchFamily="2" charset="0"/>
                <a:ea typeface="Roboto" panose="02000000000000000000" pitchFamily="2" charset="0"/>
              </a:rPr>
              <a:t>Communication to alert the Regional Dean is requested as soon as possible when a significant problem is identified</a:t>
            </a:r>
          </a:p>
          <a:p>
            <a:pPr lvl="1"/>
            <a:r>
              <a:rPr lang="en-US" sz="2400" i="1" dirty="0">
                <a:latin typeface="Roboto" panose="02000000000000000000" pitchFamily="2" charset="0"/>
                <a:ea typeface="Roboto" panose="02000000000000000000" pitchFamily="2" charset="0"/>
              </a:rPr>
              <a:t>PNWU’s Assistant Dean of Clinical Education, the Regional Dean, and the preceptor will determine if the situation is correctable or if the student should be taken off the rotation</a:t>
            </a:r>
          </a:p>
          <a:p>
            <a:endParaRPr lang="en-US" dirty="0" smtClean="0">
              <a:latin typeface="Roboto" panose="02000000000000000000" pitchFamily="2" charset="0"/>
              <a:ea typeface="Roboto" panose="02000000000000000000" pitchFamily="2" charset="0"/>
            </a:endParaRPr>
          </a:p>
        </p:txBody>
      </p:sp>
      <p:pic>
        <p:nvPicPr>
          <p:cNvPr id="6" name="Picture 5" descr="Grad-01.jpg"/>
          <p:cNvPicPr>
            <a:picLocks noChangeAspect="1"/>
          </p:cNvPicPr>
          <p:nvPr/>
        </p:nvPicPr>
        <p:blipFill rotWithShape="1">
          <a:blip r:embed="rId2">
            <a:extLst>
              <a:ext uri="{28A0092B-C50C-407E-A947-70E740481C1C}">
                <a14:useLocalDpi xmlns:a14="http://schemas.microsoft.com/office/drawing/2010/main" val="0"/>
              </a:ext>
            </a:extLst>
          </a:blip>
          <a:srcRect t="91219"/>
          <a:stretch/>
        </p:blipFill>
        <p:spPr>
          <a:xfrm>
            <a:off x="3006022" y="6237526"/>
            <a:ext cx="9185978" cy="620474"/>
          </a:xfrm>
          <a:prstGeom prst="rect">
            <a:avLst/>
          </a:prstGeom>
        </p:spPr>
      </p:pic>
    </p:spTree>
    <p:extLst>
      <p:ext uri="{BB962C8B-B14F-4D97-AF65-F5344CB8AC3E}">
        <p14:creationId xmlns:p14="http://schemas.microsoft.com/office/powerpoint/2010/main" val="101778498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69098" y="116984"/>
            <a:ext cx="8691513" cy="677469"/>
          </a:xfrm>
        </p:spPr>
        <p:txBody>
          <a:bodyPr>
            <a:normAutofit/>
          </a:bodyPr>
          <a:lstStyle/>
          <a:p>
            <a:r>
              <a:rPr lang="en-US" sz="3600" dirty="0">
                <a:solidFill>
                  <a:schemeClr val="tx2"/>
                </a:solidFill>
                <a:latin typeface="Roboto" panose="02000000000000000000" pitchFamily="2" charset="0"/>
                <a:ea typeface="Roboto" panose="02000000000000000000" pitchFamily="2" charset="0"/>
              </a:rPr>
              <a:t>Educational Objectives</a:t>
            </a:r>
          </a:p>
        </p:txBody>
      </p:sp>
      <p:sp>
        <p:nvSpPr>
          <p:cNvPr id="3" name="Content Placeholder 2"/>
          <p:cNvSpPr>
            <a:spLocks noGrp="1"/>
          </p:cNvSpPr>
          <p:nvPr>
            <p:ph idx="1"/>
          </p:nvPr>
        </p:nvSpPr>
        <p:spPr>
          <a:xfrm>
            <a:off x="561474" y="1008994"/>
            <a:ext cx="10844463" cy="4960883"/>
          </a:xfrm>
        </p:spPr>
        <p:txBody>
          <a:bodyPr>
            <a:normAutofit/>
          </a:bodyPr>
          <a:lstStyle/>
          <a:p>
            <a:pPr marL="0" indent="0">
              <a:buNone/>
            </a:pPr>
            <a:r>
              <a:rPr lang="en-US" dirty="0">
                <a:latin typeface="Roboto" panose="02000000000000000000" pitchFamily="2" charset="0"/>
                <a:ea typeface="Roboto" panose="02000000000000000000" pitchFamily="2" charset="0"/>
              </a:rPr>
              <a:t>At the conclusion of this presentation, the participant should be able to:</a:t>
            </a:r>
          </a:p>
          <a:p>
            <a:r>
              <a:rPr lang="en-US" sz="2800" dirty="0" smtClean="0">
                <a:latin typeface="Roboto" panose="02000000000000000000"/>
              </a:rPr>
              <a:t>Understand </a:t>
            </a:r>
            <a:r>
              <a:rPr lang="en-US" sz="2800" dirty="0">
                <a:latin typeface="Roboto" panose="02000000000000000000"/>
              </a:rPr>
              <a:t>how a community based training model is designed.</a:t>
            </a:r>
          </a:p>
          <a:p>
            <a:r>
              <a:rPr lang="en-US" sz="2800" dirty="0" smtClean="0">
                <a:latin typeface="Roboto" panose="02000000000000000000"/>
              </a:rPr>
              <a:t>Learn </a:t>
            </a:r>
            <a:r>
              <a:rPr lang="en-US" sz="2800" dirty="0">
                <a:latin typeface="Roboto" panose="02000000000000000000"/>
              </a:rPr>
              <a:t>student, preceptor and institutional responsibilities.</a:t>
            </a:r>
          </a:p>
          <a:p>
            <a:r>
              <a:rPr lang="en-US" sz="2800" dirty="0" smtClean="0">
                <a:latin typeface="Roboto" panose="02000000000000000000"/>
              </a:rPr>
              <a:t>Know </a:t>
            </a:r>
            <a:r>
              <a:rPr lang="en-US" sz="2800" dirty="0">
                <a:latin typeface="Roboto" panose="02000000000000000000"/>
              </a:rPr>
              <a:t>ways to incorporate the student in the delivery of health care to </a:t>
            </a:r>
            <a:r>
              <a:rPr lang="en-US" sz="2800" dirty="0" smtClean="0">
                <a:latin typeface="Roboto" panose="02000000000000000000"/>
              </a:rPr>
              <a:t>save </a:t>
            </a:r>
            <a:r>
              <a:rPr lang="en-US" sz="2800" dirty="0">
                <a:latin typeface="Roboto" panose="02000000000000000000"/>
              </a:rPr>
              <a:t>time.</a:t>
            </a:r>
          </a:p>
          <a:p>
            <a:r>
              <a:rPr lang="en-US" sz="2800" dirty="0" smtClean="0">
                <a:latin typeface="Roboto" panose="02000000000000000000"/>
              </a:rPr>
              <a:t>Be </a:t>
            </a:r>
            <a:r>
              <a:rPr lang="en-US" sz="2800" dirty="0">
                <a:latin typeface="Roboto" panose="02000000000000000000"/>
              </a:rPr>
              <a:t>familiar with how to utilize the student for medical scribing while protecting the rotation experience.</a:t>
            </a:r>
          </a:p>
          <a:p>
            <a:endParaRPr lang="en-US" sz="2800" dirty="0">
              <a:latin typeface="Roboto" panose="02000000000000000000" pitchFamily="2" charset="0"/>
              <a:ea typeface="Roboto" panose="02000000000000000000" pitchFamily="2" charset="0"/>
            </a:endParaRPr>
          </a:p>
          <a:p>
            <a:endParaRPr lang="en-US" sz="2800" dirty="0">
              <a:latin typeface="Roboto" panose="02000000000000000000" pitchFamily="2" charset="0"/>
              <a:ea typeface="Roboto" panose="02000000000000000000" pitchFamily="2" charset="0"/>
            </a:endParaRPr>
          </a:p>
        </p:txBody>
      </p:sp>
      <p:pic>
        <p:nvPicPr>
          <p:cNvPr id="4" name="Picture 3" descr="Grad-01.jpg"/>
          <p:cNvPicPr>
            <a:picLocks noChangeAspect="1"/>
          </p:cNvPicPr>
          <p:nvPr/>
        </p:nvPicPr>
        <p:blipFill rotWithShape="1">
          <a:blip r:embed="rId2">
            <a:extLst>
              <a:ext uri="{28A0092B-C50C-407E-A947-70E740481C1C}">
                <a14:useLocalDpi xmlns:a14="http://schemas.microsoft.com/office/drawing/2010/main" val="0"/>
              </a:ext>
            </a:extLst>
          </a:blip>
          <a:srcRect t="91219"/>
          <a:stretch/>
        </p:blipFill>
        <p:spPr>
          <a:xfrm>
            <a:off x="3006022" y="6237526"/>
            <a:ext cx="9185978" cy="620474"/>
          </a:xfrm>
          <a:prstGeom prst="rect">
            <a:avLst/>
          </a:prstGeom>
        </p:spPr>
      </p:pic>
    </p:spTree>
    <p:extLst>
      <p:ext uri="{BB962C8B-B14F-4D97-AF65-F5344CB8AC3E}">
        <p14:creationId xmlns:p14="http://schemas.microsoft.com/office/powerpoint/2010/main" val="178376487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1"/>
            <a:ext cx="9068586" cy="1115859"/>
          </a:xfrm>
        </p:spPr>
        <p:txBody>
          <a:bodyPr>
            <a:noAutofit/>
          </a:bodyPr>
          <a:lstStyle/>
          <a:p>
            <a:r>
              <a:rPr lang="en-US" sz="3600" dirty="0" smtClean="0">
                <a:solidFill>
                  <a:schemeClr val="tx2"/>
                </a:solidFill>
                <a:latin typeface="Roboto" panose="02000000000000000000" pitchFamily="2" charset="0"/>
                <a:ea typeface="Roboto" panose="02000000000000000000" pitchFamily="2" charset="0"/>
              </a:rPr>
              <a:t>What about compensation</a:t>
            </a:r>
            <a:r>
              <a:rPr lang="en-US" sz="3600" dirty="0">
                <a:solidFill>
                  <a:schemeClr val="tx2"/>
                </a:solidFill>
                <a:latin typeface="Roboto" panose="02000000000000000000" pitchFamily="2" charset="0"/>
                <a:ea typeface="Roboto" panose="02000000000000000000" pitchFamily="2" charset="0"/>
              </a:rPr>
              <a:t>…</a:t>
            </a:r>
          </a:p>
        </p:txBody>
      </p:sp>
      <p:sp>
        <p:nvSpPr>
          <p:cNvPr id="3" name="Content Placeholder 2"/>
          <p:cNvSpPr>
            <a:spLocks noGrp="1"/>
          </p:cNvSpPr>
          <p:nvPr>
            <p:ph idx="1"/>
          </p:nvPr>
        </p:nvSpPr>
        <p:spPr>
          <a:xfrm>
            <a:off x="577516" y="1276596"/>
            <a:ext cx="11405937" cy="4960930"/>
          </a:xfrm>
        </p:spPr>
        <p:txBody>
          <a:bodyPr>
            <a:normAutofit fontScale="92500" lnSpcReduction="10000"/>
          </a:bodyPr>
          <a:lstStyle/>
          <a:p>
            <a:r>
              <a:rPr lang="en-US" dirty="0" smtClean="0">
                <a:latin typeface="Roboto" panose="02000000000000000000" pitchFamily="2" charset="0"/>
                <a:ea typeface="Roboto" panose="02000000000000000000" pitchFamily="2" charset="0"/>
              </a:rPr>
              <a:t>PNWU is a private institution with primary funding through tuition dollars and personal donations</a:t>
            </a:r>
          </a:p>
          <a:p>
            <a:pPr lvl="1"/>
            <a:r>
              <a:rPr lang="en-US" dirty="0" smtClean="0">
                <a:latin typeface="Roboto" panose="02000000000000000000" pitchFamily="2" charset="0"/>
                <a:ea typeface="Roboto" panose="02000000000000000000" pitchFamily="2" charset="0"/>
              </a:rPr>
              <a:t>We strive to keep tuition costs down to reduce debt and encourage entry into primary care specialties</a:t>
            </a:r>
          </a:p>
          <a:p>
            <a:r>
              <a:rPr lang="en-US" dirty="0" smtClean="0">
                <a:latin typeface="Roboto" panose="02000000000000000000" pitchFamily="2" charset="0"/>
                <a:ea typeface="Roboto" panose="02000000000000000000" pitchFamily="2" charset="0"/>
              </a:rPr>
              <a:t>PNWU offers a stipend for third year core rotations as a token of appreciation for student training</a:t>
            </a:r>
          </a:p>
          <a:p>
            <a:r>
              <a:rPr lang="en-US" dirty="0" smtClean="0">
                <a:latin typeface="Roboto" panose="02000000000000000000" pitchFamily="2" charset="0"/>
                <a:ea typeface="Roboto" panose="02000000000000000000" pitchFamily="2" charset="0"/>
              </a:rPr>
              <a:t>Physicians who donate their time to train students are honored as Physician Champions</a:t>
            </a:r>
          </a:p>
          <a:p>
            <a:r>
              <a:rPr lang="en-US" dirty="0" smtClean="0">
                <a:latin typeface="Roboto" panose="02000000000000000000" pitchFamily="2" charset="0"/>
                <a:ea typeface="Roboto" panose="02000000000000000000" pitchFamily="2" charset="0"/>
              </a:rPr>
              <a:t>Master Preceptors are committed to full-time teaching and learn how to be an effective preceptor</a:t>
            </a:r>
          </a:p>
          <a:p>
            <a:pPr lvl="1"/>
            <a:r>
              <a:rPr lang="en-US" dirty="0" smtClean="0">
                <a:solidFill>
                  <a:schemeClr val="accent1">
                    <a:lumMod val="75000"/>
                    <a:lumOff val="25000"/>
                  </a:schemeClr>
                </a:solidFill>
                <a:latin typeface="Roboto" panose="02000000000000000000" pitchFamily="2" charset="0"/>
                <a:ea typeface="Roboto" panose="02000000000000000000" pitchFamily="2" charset="0"/>
              </a:rPr>
              <a:t>Physicians may opt to donate their time to help us reduce costs</a:t>
            </a:r>
          </a:p>
          <a:p>
            <a:endParaRPr lang="en-US" dirty="0"/>
          </a:p>
        </p:txBody>
      </p:sp>
      <p:sp>
        <p:nvSpPr>
          <p:cNvPr id="5" name="Rectangle 4"/>
          <p:cNvSpPr/>
          <p:nvPr/>
        </p:nvSpPr>
        <p:spPr>
          <a:xfrm rot="1070215">
            <a:off x="10210361" y="421089"/>
            <a:ext cx="1266589" cy="830997"/>
          </a:xfrm>
          <a:prstGeom prst="rect">
            <a:avLst/>
          </a:prstGeom>
        </p:spPr>
        <p:txBody>
          <a:bodyPr wrap="square">
            <a:spAutoFit/>
          </a:bodyPr>
          <a:lstStyle/>
          <a:p>
            <a:pPr lvl="0"/>
            <a:r>
              <a:rPr lang="en-US" sz="4800" b="1" dirty="0">
                <a:solidFill>
                  <a:schemeClr val="accent3"/>
                </a:solidFill>
              </a:rPr>
              <a:t>$$$</a:t>
            </a:r>
          </a:p>
        </p:txBody>
      </p:sp>
      <p:pic>
        <p:nvPicPr>
          <p:cNvPr id="7" name="Picture 6" descr="Grad-01.jpg"/>
          <p:cNvPicPr>
            <a:picLocks noChangeAspect="1"/>
          </p:cNvPicPr>
          <p:nvPr/>
        </p:nvPicPr>
        <p:blipFill rotWithShape="1">
          <a:blip r:embed="rId2">
            <a:extLst>
              <a:ext uri="{28A0092B-C50C-407E-A947-70E740481C1C}">
                <a14:useLocalDpi xmlns:a14="http://schemas.microsoft.com/office/drawing/2010/main" val="0"/>
              </a:ext>
            </a:extLst>
          </a:blip>
          <a:srcRect t="91219"/>
          <a:stretch/>
        </p:blipFill>
        <p:spPr>
          <a:xfrm>
            <a:off x="3006022" y="6237526"/>
            <a:ext cx="9185978" cy="620474"/>
          </a:xfrm>
          <a:prstGeom prst="rect">
            <a:avLst/>
          </a:prstGeom>
        </p:spPr>
      </p:pic>
    </p:spTree>
    <p:extLst>
      <p:ext uri="{BB962C8B-B14F-4D97-AF65-F5344CB8AC3E}">
        <p14:creationId xmlns:p14="http://schemas.microsoft.com/office/powerpoint/2010/main" val="356517924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93683" y="126124"/>
            <a:ext cx="8889476" cy="1145628"/>
          </a:xfrm>
        </p:spPr>
        <p:txBody>
          <a:bodyPr>
            <a:normAutofit fontScale="90000"/>
          </a:bodyPr>
          <a:lstStyle/>
          <a:p>
            <a:r>
              <a:rPr lang="en-US" sz="4000" dirty="0">
                <a:solidFill>
                  <a:schemeClr val="tx2"/>
                </a:solidFill>
                <a:latin typeface="Roboto" panose="02000000000000000000" pitchFamily="2" charset="0"/>
                <a:ea typeface="Roboto" panose="02000000000000000000" pitchFamily="2" charset="0"/>
              </a:rPr>
              <a:t>I’m an MD, can I train an </a:t>
            </a:r>
            <a:br>
              <a:rPr lang="en-US" sz="4000" dirty="0">
                <a:solidFill>
                  <a:schemeClr val="tx2"/>
                </a:solidFill>
                <a:latin typeface="Roboto" panose="02000000000000000000" pitchFamily="2" charset="0"/>
                <a:ea typeface="Roboto" panose="02000000000000000000" pitchFamily="2" charset="0"/>
              </a:rPr>
            </a:br>
            <a:r>
              <a:rPr lang="en-US" sz="4000" dirty="0">
                <a:solidFill>
                  <a:schemeClr val="tx2"/>
                </a:solidFill>
                <a:latin typeface="Roboto" panose="02000000000000000000" pitchFamily="2" charset="0"/>
                <a:ea typeface="Roboto" panose="02000000000000000000" pitchFamily="2" charset="0"/>
              </a:rPr>
              <a:t>osteopathic student?</a:t>
            </a:r>
            <a:endParaRPr lang="en-US" sz="3200" dirty="0">
              <a:solidFill>
                <a:schemeClr val="tx2"/>
              </a:solidFill>
              <a:latin typeface="Roboto" panose="02000000000000000000" pitchFamily="2" charset="0"/>
              <a:ea typeface="Roboto" panose="02000000000000000000" pitchFamily="2" charset="0"/>
            </a:endParaRPr>
          </a:p>
        </p:txBody>
      </p:sp>
      <p:sp>
        <p:nvSpPr>
          <p:cNvPr id="3" name="Content Placeholder 2"/>
          <p:cNvSpPr>
            <a:spLocks noGrp="1"/>
          </p:cNvSpPr>
          <p:nvPr>
            <p:ph idx="1"/>
          </p:nvPr>
        </p:nvSpPr>
        <p:spPr>
          <a:xfrm>
            <a:off x="689811" y="1298992"/>
            <a:ext cx="11007535" cy="3039950"/>
          </a:xfrm>
        </p:spPr>
        <p:txBody>
          <a:bodyPr>
            <a:noAutofit/>
          </a:bodyPr>
          <a:lstStyle/>
          <a:p>
            <a:r>
              <a:rPr lang="en-US" sz="2800" dirty="0">
                <a:latin typeface="Roboto" panose="02000000000000000000" pitchFamily="2" charset="0"/>
                <a:ea typeface="Roboto" panose="02000000000000000000" pitchFamily="2" charset="0"/>
              </a:rPr>
              <a:t>Absolutely </a:t>
            </a:r>
          </a:p>
          <a:p>
            <a:pPr lvl="1"/>
            <a:r>
              <a:rPr lang="en-US" dirty="0">
                <a:latin typeface="Roboto" panose="02000000000000000000" pitchFamily="2" charset="0"/>
                <a:ea typeface="Roboto" panose="02000000000000000000" pitchFamily="2" charset="0"/>
              </a:rPr>
              <a:t>The skills of examination and creating a differential diagnosis are the same for MD’s and DO’s with the exception of structural examination and somatic dysfunction diagnoses</a:t>
            </a:r>
          </a:p>
          <a:p>
            <a:pPr lvl="1"/>
            <a:r>
              <a:rPr lang="en-US" dirty="0">
                <a:latin typeface="Roboto" panose="02000000000000000000" pitchFamily="2" charset="0"/>
                <a:ea typeface="Roboto" panose="02000000000000000000" pitchFamily="2" charset="0"/>
              </a:rPr>
              <a:t>MD’s can permit students to perform techniques that are widely considered safe for students </a:t>
            </a:r>
            <a:endParaRPr lang="en-US" dirty="0" smtClean="0">
              <a:latin typeface="Roboto" panose="02000000000000000000" pitchFamily="2" charset="0"/>
              <a:ea typeface="Roboto" panose="02000000000000000000" pitchFamily="2" charset="0"/>
            </a:endParaRPr>
          </a:p>
          <a:p>
            <a:pPr lvl="1"/>
            <a:r>
              <a:rPr lang="en-US" dirty="0" smtClean="0">
                <a:latin typeface="Roboto" panose="02000000000000000000" pitchFamily="2" charset="0"/>
                <a:ea typeface="Roboto" panose="02000000000000000000" pitchFamily="2" charset="0"/>
              </a:rPr>
              <a:t>MD’s can learn how to do OMT</a:t>
            </a:r>
            <a:endParaRPr lang="en-US" dirty="0">
              <a:latin typeface="Roboto" panose="02000000000000000000" pitchFamily="2" charset="0"/>
              <a:ea typeface="Roboto" panose="02000000000000000000" pitchFamily="2" charset="0"/>
            </a:endParaRPr>
          </a:p>
        </p:txBody>
      </p:sp>
      <p:pic>
        <p:nvPicPr>
          <p:cNvPr id="4" name="Picture 3"/>
          <p:cNvPicPr>
            <a:picLocks noChangeAspect="1"/>
          </p:cNvPicPr>
          <p:nvPr/>
        </p:nvPicPr>
        <p:blipFill>
          <a:blip r:embed="rId3"/>
          <a:stretch>
            <a:fillRect/>
          </a:stretch>
        </p:blipFill>
        <p:spPr>
          <a:xfrm>
            <a:off x="8493568" y="3949195"/>
            <a:ext cx="3203778" cy="2135852"/>
          </a:xfrm>
          <a:prstGeom prst="rect">
            <a:avLst/>
          </a:prstGeom>
        </p:spPr>
      </p:pic>
      <p:pic>
        <p:nvPicPr>
          <p:cNvPr id="5" name="Picture 4" descr="Grad-01.jpg"/>
          <p:cNvPicPr>
            <a:picLocks noChangeAspect="1"/>
          </p:cNvPicPr>
          <p:nvPr/>
        </p:nvPicPr>
        <p:blipFill rotWithShape="1">
          <a:blip r:embed="rId4">
            <a:extLst>
              <a:ext uri="{28A0092B-C50C-407E-A947-70E740481C1C}">
                <a14:useLocalDpi xmlns:a14="http://schemas.microsoft.com/office/drawing/2010/main" val="0"/>
              </a:ext>
            </a:extLst>
          </a:blip>
          <a:srcRect t="91219"/>
          <a:stretch/>
        </p:blipFill>
        <p:spPr>
          <a:xfrm>
            <a:off x="3006022" y="6237526"/>
            <a:ext cx="9185978" cy="620474"/>
          </a:xfrm>
          <a:prstGeom prst="rect">
            <a:avLst/>
          </a:prstGeom>
        </p:spPr>
      </p:pic>
      <p:sp>
        <p:nvSpPr>
          <p:cNvPr id="6" name="TextBox 5"/>
          <p:cNvSpPr txBox="1"/>
          <p:nvPr/>
        </p:nvSpPr>
        <p:spPr>
          <a:xfrm>
            <a:off x="818147" y="4978103"/>
            <a:ext cx="7154779" cy="1569660"/>
          </a:xfrm>
          <a:prstGeom prst="rect">
            <a:avLst/>
          </a:prstGeom>
          <a:noFill/>
        </p:spPr>
        <p:txBody>
          <a:bodyPr wrap="square" rtlCol="0">
            <a:spAutoFit/>
          </a:bodyPr>
          <a:lstStyle/>
          <a:p>
            <a:pPr algn="ctr"/>
            <a:r>
              <a:rPr lang="en-US" sz="2400" i="1" dirty="0">
                <a:solidFill>
                  <a:schemeClr val="accent1">
                    <a:lumMod val="75000"/>
                    <a:lumOff val="25000"/>
                  </a:schemeClr>
                </a:solidFill>
                <a:latin typeface="Roboto" panose="02000000000000000000" pitchFamily="2" charset="0"/>
                <a:ea typeface="Roboto" panose="02000000000000000000" pitchFamily="2" charset="0"/>
              </a:rPr>
              <a:t>Faculty development opportunities </a:t>
            </a:r>
          </a:p>
          <a:p>
            <a:pPr algn="ctr"/>
            <a:r>
              <a:rPr lang="en-US" sz="2400" i="1" dirty="0">
                <a:solidFill>
                  <a:schemeClr val="accent1">
                    <a:lumMod val="75000"/>
                    <a:lumOff val="25000"/>
                  </a:schemeClr>
                </a:solidFill>
                <a:latin typeface="Roboto" panose="02000000000000000000" pitchFamily="2" charset="0"/>
                <a:ea typeface="Roboto" panose="02000000000000000000" pitchFamily="2" charset="0"/>
              </a:rPr>
              <a:t>are available to learn more about </a:t>
            </a:r>
          </a:p>
          <a:p>
            <a:pPr algn="ctr"/>
            <a:r>
              <a:rPr lang="en-US" sz="2400" i="1" dirty="0">
                <a:solidFill>
                  <a:schemeClr val="accent1">
                    <a:lumMod val="75000"/>
                    <a:lumOff val="25000"/>
                  </a:schemeClr>
                </a:solidFill>
                <a:latin typeface="Roboto" panose="02000000000000000000" pitchFamily="2" charset="0"/>
                <a:ea typeface="Roboto" panose="02000000000000000000" pitchFamily="2" charset="0"/>
              </a:rPr>
              <a:t>osteopathic practice and manipulation</a:t>
            </a:r>
          </a:p>
          <a:p>
            <a:pPr algn="ctr"/>
            <a:endParaRPr lang="en-US" sz="2400" i="1" dirty="0"/>
          </a:p>
        </p:txBody>
      </p:sp>
    </p:spTree>
    <p:extLst>
      <p:ext uri="{BB962C8B-B14F-4D97-AF65-F5344CB8AC3E}">
        <p14:creationId xmlns:p14="http://schemas.microsoft.com/office/powerpoint/2010/main" val="351215648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99415" y="133237"/>
            <a:ext cx="8889476" cy="1180557"/>
          </a:xfrm>
        </p:spPr>
        <p:txBody>
          <a:bodyPr>
            <a:noAutofit/>
          </a:bodyPr>
          <a:lstStyle/>
          <a:p>
            <a:r>
              <a:rPr lang="en-US" sz="3600" dirty="0">
                <a:solidFill>
                  <a:schemeClr val="tx2"/>
                </a:solidFill>
                <a:latin typeface="Roboto" panose="02000000000000000000" pitchFamily="2" charset="0"/>
                <a:ea typeface="Roboto" panose="02000000000000000000" pitchFamily="2" charset="0"/>
              </a:rPr>
              <a:t>Interprofessional Education </a:t>
            </a:r>
            <a:br>
              <a:rPr lang="en-US" sz="3600" dirty="0">
                <a:solidFill>
                  <a:schemeClr val="tx2"/>
                </a:solidFill>
                <a:latin typeface="Roboto" panose="02000000000000000000" pitchFamily="2" charset="0"/>
                <a:ea typeface="Roboto" panose="02000000000000000000" pitchFamily="2" charset="0"/>
              </a:rPr>
            </a:br>
            <a:r>
              <a:rPr lang="en-US" sz="3600" dirty="0">
                <a:solidFill>
                  <a:schemeClr val="tx2"/>
                </a:solidFill>
                <a:latin typeface="Roboto" panose="02000000000000000000" pitchFamily="2" charset="0"/>
                <a:ea typeface="Roboto" panose="02000000000000000000" pitchFamily="2" charset="0"/>
              </a:rPr>
              <a:t>and Collaboration</a:t>
            </a:r>
          </a:p>
        </p:txBody>
      </p:sp>
      <p:sp>
        <p:nvSpPr>
          <p:cNvPr id="3" name="Content Placeholder 2"/>
          <p:cNvSpPr>
            <a:spLocks noGrp="1"/>
          </p:cNvSpPr>
          <p:nvPr>
            <p:ph idx="1"/>
          </p:nvPr>
        </p:nvSpPr>
        <p:spPr>
          <a:xfrm>
            <a:off x="513347" y="1720667"/>
            <a:ext cx="11133221" cy="4308368"/>
          </a:xfrm>
        </p:spPr>
        <p:txBody>
          <a:bodyPr>
            <a:noAutofit/>
          </a:bodyPr>
          <a:lstStyle/>
          <a:p>
            <a:r>
              <a:rPr lang="en-US" sz="2800" dirty="0">
                <a:latin typeface="Roboto" panose="02000000000000000000" pitchFamily="2" charset="0"/>
                <a:ea typeface="Roboto" panose="02000000000000000000" pitchFamily="2" charset="0"/>
              </a:rPr>
              <a:t>IPE: When students from two or more professions learn about, from, and with each other to enable effective collaboration and improve health outcomes. (WHO 2010)</a:t>
            </a:r>
          </a:p>
          <a:p>
            <a:pPr marL="0" indent="0">
              <a:buNone/>
            </a:pPr>
            <a:endParaRPr lang="en-US" sz="2800" dirty="0">
              <a:latin typeface="Roboto" panose="02000000000000000000" pitchFamily="2" charset="0"/>
              <a:ea typeface="Roboto" panose="02000000000000000000" pitchFamily="2" charset="0"/>
            </a:endParaRPr>
          </a:p>
          <a:p>
            <a:r>
              <a:rPr lang="en-US" sz="2800" dirty="0">
                <a:latin typeface="Roboto" panose="02000000000000000000" pitchFamily="2" charset="0"/>
                <a:ea typeface="Roboto" panose="02000000000000000000" pitchFamily="2" charset="0"/>
              </a:rPr>
              <a:t>IPC: When multiple health workers from different professional backgrounds work together with patients, families, careers, and communities to deliver the highest quality of care. (WHO 2010)</a:t>
            </a:r>
          </a:p>
          <a:p>
            <a:endParaRPr lang="en-US" sz="2400" dirty="0">
              <a:latin typeface="Roboto" panose="02000000000000000000" pitchFamily="2" charset="0"/>
              <a:ea typeface="Roboto" panose="02000000000000000000" pitchFamily="2" charset="0"/>
            </a:endParaRPr>
          </a:p>
        </p:txBody>
      </p:sp>
      <p:pic>
        <p:nvPicPr>
          <p:cNvPr id="5" name="Picture 4" descr="Grad-01.jpg"/>
          <p:cNvPicPr>
            <a:picLocks noChangeAspect="1"/>
          </p:cNvPicPr>
          <p:nvPr/>
        </p:nvPicPr>
        <p:blipFill rotWithShape="1">
          <a:blip r:embed="rId3">
            <a:extLst>
              <a:ext uri="{28A0092B-C50C-407E-A947-70E740481C1C}">
                <a14:useLocalDpi xmlns:a14="http://schemas.microsoft.com/office/drawing/2010/main" val="0"/>
              </a:ext>
            </a:extLst>
          </a:blip>
          <a:srcRect t="91219"/>
          <a:stretch/>
        </p:blipFill>
        <p:spPr>
          <a:xfrm>
            <a:off x="3006022" y="6237526"/>
            <a:ext cx="9185978" cy="620474"/>
          </a:xfrm>
          <a:prstGeom prst="rect">
            <a:avLst/>
          </a:prstGeom>
        </p:spPr>
      </p:pic>
    </p:spTree>
    <p:extLst>
      <p:ext uri="{BB962C8B-B14F-4D97-AF65-F5344CB8AC3E}">
        <p14:creationId xmlns:p14="http://schemas.microsoft.com/office/powerpoint/2010/main" val="264745416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99415" y="133237"/>
            <a:ext cx="8889476" cy="914649"/>
          </a:xfrm>
        </p:spPr>
        <p:txBody>
          <a:bodyPr>
            <a:noAutofit/>
          </a:bodyPr>
          <a:lstStyle/>
          <a:p>
            <a:r>
              <a:rPr lang="en-US" sz="3600" dirty="0">
                <a:solidFill>
                  <a:schemeClr val="tx2"/>
                </a:solidFill>
                <a:latin typeface="Roboto" panose="02000000000000000000" pitchFamily="2" charset="0"/>
                <a:ea typeface="Roboto" panose="02000000000000000000" pitchFamily="2" charset="0"/>
              </a:rPr>
              <a:t>Interprofessional Collaborative Practice</a:t>
            </a:r>
          </a:p>
        </p:txBody>
      </p:sp>
      <p:sp>
        <p:nvSpPr>
          <p:cNvPr id="3" name="Content Placeholder 2"/>
          <p:cNvSpPr>
            <a:spLocks noGrp="1"/>
          </p:cNvSpPr>
          <p:nvPr>
            <p:ph idx="1"/>
          </p:nvPr>
        </p:nvSpPr>
        <p:spPr>
          <a:xfrm>
            <a:off x="481263" y="1047885"/>
            <a:ext cx="11245516" cy="6042726"/>
          </a:xfrm>
        </p:spPr>
        <p:txBody>
          <a:bodyPr>
            <a:noAutofit/>
          </a:bodyPr>
          <a:lstStyle/>
          <a:p>
            <a:r>
              <a:rPr lang="en-US" sz="2800" dirty="0">
                <a:latin typeface="Roboto" panose="02000000000000000000" pitchFamily="2" charset="0"/>
                <a:ea typeface="Roboto" panose="02000000000000000000" pitchFamily="2" charset="0"/>
              </a:rPr>
              <a:t>Developing students as future interprofessional team members </a:t>
            </a:r>
          </a:p>
          <a:p>
            <a:r>
              <a:rPr lang="en-US" sz="2800" dirty="0">
                <a:latin typeface="Roboto" panose="02000000000000000000" pitchFamily="2" charset="0"/>
                <a:ea typeface="Roboto" panose="02000000000000000000" pitchFamily="2" charset="0"/>
              </a:rPr>
              <a:t>Training students to learn from and work with:</a:t>
            </a:r>
          </a:p>
          <a:p>
            <a:pPr lvl="1"/>
            <a:r>
              <a:rPr lang="en-US" sz="2400" dirty="0">
                <a:latin typeface="Roboto" panose="02000000000000000000" pitchFamily="2" charset="0"/>
                <a:ea typeface="Roboto" panose="02000000000000000000" pitchFamily="2" charset="0"/>
              </a:rPr>
              <a:t>Fellows and Residents</a:t>
            </a:r>
          </a:p>
          <a:p>
            <a:pPr lvl="1"/>
            <a:r>
              <a:rPr lang="en-US" sz="2400" dirty="0">
                <a:latin typeface="Roboto" panose="02000000000000000000" pitchFamily="2" charset="0"/>
                <a:ea typeface="Roboto" panose="02000000000000000000" pitchFamily="2" charset="0"/>
              </a:rPr>
              <a:t>Nurses, Physician Assistants, Pharmacists</a:t>
            </a:r>
          </a:p>
          <a:p>
            <a:pPr lvl="1"/>
            <a:r>
              <a:rPr lang="en-US" sz="2400" dirty="0">
                <a:latin typeface="Roboto" panose="02000000000000000000" pitchFamily="2" charset="0"/>
                <a:ea typeface="Roboto" panose="02000000000000000000" pitchFamily="2" charset="0"/>
              </a:rPr>
              <a:t>Social Workers, Case Managers</a:t>
            </a:r>
          </a:p>
          <a:p>
            <a:pPr lvl="1"/>
            <a:r>
              <a:rPr lang="en-US" sz="2400" dirty="0">
                <a:latin typeface="Roboto" panose="02000000000000000000" pitchFamily="2" charset="0"/>
                <a:ea typeface="Roboto" panose="02000000000000000000" pitchFamily="2" charset="0"/>
              </a:rPr>
              <a:t>Other Allied Health Professionals</a:t>
            </a:r>
          </a:p>
          <a:p>
            <a:pPr marL="0" indent="0">
              <a:buNone/>
            </a:pPr>
            <a:endParaRPr lang="en-US" sz="2400" dirty="0">
              <a:latin typeface="Roboto" panose="02000000000000000000" pitchFamily="2" charset="0"/>
              <a:ea typeface="Roboto" panose="02000000000000000000" pitchFamily="2" charset="0"/>
            </a:endParaRPr>
          </a:p>
        </p:txBody>
      </p:sp>
      <p:pic>
        <p:nvPicPr>
          <p:cNvPr id="5" name="Picture 4" descr="Grad-01.jpg"/>
          <p:cNvPicPr>
            <a:picLocks noChangeAspect="1"/>
          </p:cNvPicPr>
          <p:nvPr/>
        </p:nvPicPr>
        <p:blipFill rotWithShape="1">
          <a:blip r:embed="rId3">
            <a:extLst>
              <a:ext uri="{28A0092B-C50C-407E-A947-70E740481C1C}">
                <a14:useLocalDpi xmlns:a14="http://schemas.microsoft.com/office/drawing/2010/main" val="0"/>
              </a:ext>
            </a:extLst>
          </a:blip>
          <a:srcRect t="91219"/>
          <a:stretch/>
        </p:blipFill>
        <p:spPr>
          <a:xfrm>
            <a:off x="3006022" y="6237527"/>
            <a:ext cx="9185978" cy="620474"/>
          </a:xfrm>
          <a:prstGeom prst="rect">
            <a:avLst/>
          </a:prstGeom>
        </p:spPr>
      </p:pic>
      <p:pic>
        <p:nvPicPr>
          <p:cNvPr id="4" name="Picture 3"/>
          <p:cNvPicPr>
            <a:picLocks noChangeAspect="1"/>
          </p:cNvPicPr>
          <p:nvPr/>
        </p:nvPicPr>
        <p:blipFill>
          <a:blip r:embed="rId4"/>
          <a:stretch>
            <a:fillRect/>
          </a:stretch>
        </p:blipFill>
        <p:spPr>
          <a:xfrm>
            <a:off x="6044153" y="3791550"/>
            <a:ext cx="5671449" cy="2230532"/>
          </a:xfrm>
          <a:prstGeom prst="rect">
            <a:avLst/>
          </a:prstGeom>
        </p:spPr>
      </p:pic>
      <p:sp>
        <p:nvSpPr>
          <p:cNvPr id="6" name="TextBox 5"/>
          <p:cNvSpPr txBox="1"/>
          <p:nvPr/>
        </p:nvSpPr>
        <p:spPr>
          <a:xfrm>
            <a:off x="6192523" y="6058280"/>
            <a:ext cx="4296369" cy="215444"/>
          </a:xfrm>
          <a:prstGeom prst="rect">
            <a:avLst/>
          </a:prstGeom>
          <a:noFill/>
        </p:spPr>
        <p:txBody>
          <a:bodyPr wrap="none" rtlCol="0">
            <a:spAutoFit/>
          </a:bodyPr>
          <a:lstStyle/>
          <a:p>
            <a:r>
              <a:rPr lang="en-US" sz="800" b="1" dirty="0">
                <a:latin typeface="Roboto" panose="02000000000000000000" pitchFamily="2" charset="0"/>
                <a:ea typeface="Roboto" panose="02000000000000000000" pitchFamily="2" charset="0"/>
              </a:rPr>
              <a:t>Photo Credit </a:t>
            </a:r>
            <a:r>
              <a:rPr lang="en-US" sz="800" dirty="0">
                <a:latin typeface="Roboto" panose="02000000000000000000" pitchFamily="2" charset="0"/>
                <a:ea typeface="Roboto" panose="02000000000000000000" pitchFamily="2" charset="0"/>
              </a:rPr>
              <a:t>Libby Frost/University of Minnesota Family Medicine and Community Health</a:t>
            </a:r>
          </a:p>
        </p:txBody>
      </p:sp>
    </p:spTree>
    <p:extLst>
      <p:ext uri="{BB962C8B-B14F-4D97-AF65-F5344CB8AC3E}">
        <p14:creationId xmlns:p14="http://schemas.microsoft.com/office/powerpoint/2010/main" val="210550732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40720" y="-32940"/>
            <a:ext cx="9127281" cy="1243619"/>
          </a:xfrm>
        </p:spPr>
        <p:txBody>
          <a:bodyPr>
            <a:noAutofit/>
          </a:bodyPr>
          <a:lstStyle/>
          <a:p>
            <a:r>
              <a:rPr lang="en-US" sz="3600" dirty="0">
                <a:solidFill>
                  <a:schemeClr val="tx2"/>
                </a:solidFill>
                <a:latin typeface="Roboto" panose="02000000000000000000" pitchFamily="2" charset="0"/>
                <a:ea typeface="Roboto" panose="02000000000000000000" pitchFamily="2" charset="0"/>
              </a:rPr>
              <a:t>Core Competencies for </a:t>
            </a:r>
            <a:br>
              <a:rPr lang="en-US" sz="3600" dirty="0">
                <a:solidFill>
                  <a:schemeClr val="tx2"/>
                </a:solidFill>
                <a:latin typeface="Roboto" panose="02000000000000000000" pitchFamily="2" charset="0"/>
                <a:ea typeface="Roboto" panose="02000000000000000000" pitchFamily="2" charset="0"/>
              </a:rPr>
            </a:br>
            <a:r>
              <a:rPr lang="en-US" sz="3600" dirty="0">
                <a:solidFill>
                  <a:schemeClr val="tx2"/>
                </a:solidFill>
                <a:latin typeface="Roboto" panose="02000000000000000000" pitchFamily="2" charset="0"/>
                <a:ea typeface="Roboto" panose="02000000000000000000" pitchFamily="2" charset="0"/>
              </a:rPr>
              <a:t>Interprofessional Collaborative Practice</a:t>
            </a:r>
          </a:p>
        </p:txBody>
      </p:sp>
      <p:sp>
        <p:nvSpPr>
          <p:cNvPr id="3" name="Content Placeholder 2"/>
          <p:cNvSpPr>
            <a:spLocks noGrp="1"/>
          </p:cNvSpPr>
          <p:nvPr>
            <p:ph idx="1"/>
          </p:nvPr>
        </p:nvSpPr>
        <p:spPr>
          <a:xfrm>
            <a:off x="673768" y="1353836"/>
            <a:ext cx="10924674" cy="4450199"/>
          </a:xfrm>
        </p:spPr>
        <p:txBody>
          <a:bodyPr>
            <a:noAutofit/>
          </a:bodyPr>
          <a:lstStyle/>
          <a:p>
            <a:r>
              <a:rPr lang="en-US" sz="2400" dirty="0">
                <a:latin typeface="Roboto" panose="02000000000000000000" pitchFamily="2" charset="0"/>
                <a:ea typeface="Roboto" panose="02000000000000000000" pitchFamily="2" charset="0"/>
              </a:rPr>
              <a:t>Competency Domain 1: </a:t>
            </a:r>
          </a:p>
          <a:p>
            <a:pPr lvl="1"/>
            <a:r>
              <a:rPr lang="en-US" sz="2000" dirty="0">
                <a:latin typeface="Roboto" panose="02000000000000000000" pitchFamily="2" charset="0"/>
                <a:ea typeface="Roboto" panose="02000000000000000000" pitchFamily="2" charset="0"/>
              </a:rPr>
              <a:t>Values/Ethics for Interprofessional Practice</a:t>
            </a:r>
          </a:p>
          <a:p>
            <a:r>
              <a:rPr lang="en-US" sz="2400" dirty="0">
                <a:latin typeface="Roboto" panose="02000000000000000000" pitchFamily="2" charset="0"/>
                <a:ea typeface="Roboto" panose="02000000000000000000" pitchFamily="2" charset="0"/>
              </a:rPr>
              <a:t>Competency Domain 2: </a:t>
            </a:r>
          </a:p>
          <a:p>
            <a:pPr lvl="1"/>
            <a:r>
              <a:rPr lang="en-US" sz="2000" dirty="0">
                <a:latin typeface="Roboto" panose="02000000000000000000" pitchFamily="2" charset="0"/>
                <a:ea typeface="Roboto" panose="02000000000000000000" pitchFamily="2" charset="0"/>
              </a:rPr>
              <a:t>Roles/Responsibilities</a:t>
            </a:r>
          </a:p>
          <a:p>
            <a:r>
              <a:rPr lang="en-US" sz="2400" dirty="0">
                <a:latin typeface="Roboto" panose="02000000000000000000" pitchFamily="2" charset="0"/>
                <a:ea typeface="Roboto" panose="02000000000000000000" pitchFamily="2" charset="0"/>
              </a:rPr>
              <a:t>Competency Domain 3: </a:t>
            </a:r>
          </a:p>
          <a:p>
            <a:pPr lvl="1"/>
            <a:r>
              <a:rPr lang="en-US" sz="2000" dirty="0">
                <a:latin typeface="Roboto" panose="02000000000000000000" pitchFamily="2" charset="0"/>
                <a:ea typeface="Roboto" panose="02000000000000000000" pitchFamily="2" charset="0"/>
              </a:rPr>
              <a:t>Interprofessional Communication</a:t>
            </a:r>
          </a:p>
          <a:p>
            <a:r>
              <a:rPr lang="en-US" sz="2400" dirty="0">
                <a:latin typeface="Roboto" panose="02000000000000000000" pitchFamily="2" charset="0"/>
                <a:ea typeface="Roboto" panose="02000000000000000000" pitchFamily="2" charset="0"/>
              </a:rPr>
              <a:t>Competency Domain 4: </a:t>
            </a:r>
          </a:p>
          <a:p>
            <a:pPr lvl="1"/>
            <a:r>
              <a:rPr lang="en-US" sz="2000" dirty="0">
                <a:latin typeface="Roboto" panose="02000000000000000000" pitchFamily="2" charset="0"/>
                <a:ea typeface="Roboto" panose="02000000000000000000" pitchFamily="2" charset="0"/>
              </a:rPr>
              <a:t>Teams and Teamwork</a:t>
            </a:r>
          </a:p>
          <a:p>
            <a:pPr marL="0" indent="0" algn="ctr">
              <a:buNone/>
            </a:pPr>
            <a:endParaRPr lang="en-US" sz="900" b="1" i="1" dirty="0">
              <a:solidFill>
                <a:schemeClr val="tx2">
                  <a:lumMod val="60000"/>
                  <a:lumOff val="40000"/>
                </a:schemeClr>
              </a:solidFill>
              <a:latin typeface="Roboto" panose="02000000000000000000" pitchFamily="2" charset="0"/>
              <a:ea typeface="Roboto" panose="02000000000000000000" pitchFamily="2" charset="0"/>
            </a:endParaRPr>
          </a:p>
          <a:p>
            <a:pPr marL="0" indent="0" algn="ctr">
              <a:buNone/>
            </a:pPr>
            <a:r>
              <a:rPr lang="en-US" sz="2400" b="1" i="1" dirty="0">
                <a:solidFill>
                  <a:schemeClr val="tx2">
                    <a:lumMod val="60000"/>
                    <a:lumOff val="40000"/>
                  </a:schemeClr>
                </a:solidFill>
                <a:latin typeface="Roboto" panose="02000000000000000000" pitchFamily="2" charset="0"/>
                <a:ea typeface="Roboto" panose="02000000000000000000" pitchFamily="2" charset="0"/>
              </a:rPr>
              <a:t>How</a:t>
            </a:r>
            <a:r>
              <a:rPr lang="en-US" sz="2400" i="1" dirty="0">
                <a:solidFill>
                  <a:schemeClr val="tx2">
                    <a:lumMod val="60000"/>
                    <a:lumOff val="40000"/>
                  </a:schemeClr>
                </a:solidFill>
                <a:latin typeface="Roboto" panose="02000000000000000000" pitchFamily="2" charset="0"/>
                <a:ea typeface="Roboto" panose="02000000000000000000" pitchFamily="2" charset="0"/>
              </a:rPr>
              <a:t> care is delivered is as important as </a:t>
            </a:r>
          </a:p>
          <a:p>
            <a:pPr marL="0" indent="0" algn="ctr">
              <a:buNone/>
            </a:pPr>
            <a:r>
              <a:rPr lang="en-US" sz="2400" b="1" i="1" dirty="0">
                <a:solidFill>
                  <a:schemeClr val="tx2">
                    <a:lumMod val="60000"/>
                    <a:lumOff val="40000"/>
                  </a:schemeClr>
                </a:solidFill>
                <a:latin typeface="Roboto" panose="02000000000000000000" pitchFamily="2" charset="0"/>
                <a:ea typeface="Roboto" panose="02000000000000000000" pitchFamily="2" charset="0"/>
              </a:rPr>
              <a:t>what</a:t>
            </a:r>
            <a:r>
              <a:rPr lang="en-US" sz="2400" i="1" dirty="0">
                <a:solidFill>
                  <a:schemeClr val="tx2">
                    <a:lumMod val="60000"/>
                    <a:lumOff val="40000"/>
                  </a:schemeClr>
                </a:solidFill>
                <a:latin typeface="Roboto" panose="02000000000000000000" pitchFamily="2" charset="0"/>
                <a:ea typeface="Roboto" panose="02000000000000000000" pitchFamily="2" charset="0"/>
              </a:rPr>
              <a:t> care is delivered</a:t>
            </a:r>
          </a:p>
          <a:p>
            <a:endParaRPr lang="en-US" sz="2400" dirty="0">
              <a:latin typeface="Roboto" panose="02000000000000000000" pitchFamily="2" charset="0"/>
              <a:ea typeface="Roboto" panose="02000000000000000000" pitchFamily="2" charset="0"/>
            </a:endParaRPr>
          </a:p>
        </p:txBody>
      </p:sp>
      <p:pic>
        <p:nvPicPr>
          <p:cNvPr id="5" name="Picture 4" descr="Grad-01.jpg"/>
          <p:cNvPicPr>
            <a:picLocks noChangeAspect="1"/>
          </p:cNvPicPr>
          <p:nvPr/>
        </p:nvPicPr>
        <p:blipFill rotWithShape="1">
          <a:blip r:embed="rId3">
            <a:extLst>
              <a:ext uri="{28A0092B-C50C-407E-A947-70E740481C1C}">
                <a14:useLocalDpi xmlns:a14="http://schemas.microsoft.com/office/drawing/2010/main" val="0"/>
              </a:ext>
            </a:extLst>
          </a:blip>
          <a:srcRect t="91219"/>
          <a:stretch/>
        </p:blipFill>
        <p:spPr>
          <a:xfrm>
            <a:off x="3006022" y="6237526"/>
            <a:ext cx="9185978" cy="620474"/>
          </a:xfrm>
          <a:prstGeom prst="rect">
            <a:avLst/>
          </a:prstGeom>
        </p:spPr>
      </p:pic>
      <p:sp>
        <p:nvSpPr>
          <p:cNvPr id="4" name="TextBox 3"/>
          <p:cNvSpPr txBox="1"/>
          <p:nvPr/>
        </p:nvSpPr>
        <p:spPr>
          <a:xfrm>
            <a:off x="673769" y="5618116"/>
            <a:ext cx="11069052" cy="584775"/>
          </a:xfrm>
          <a:prstGeom prst="rect">
            <a:avLst/>
          </a:prstGeom>
          <a:noFill/>
        </p:spPr>
        <p:txBody>
          <a:bodyPr wrap="square" rtlCol="0">
            <a:spAutoFit/>
          </a:bodyPr>
          <a:lstStyle/>
          <a:p>
            <a:r>
              <a:rPr lang="en-US" sz="1600" dirty="0">
                <a:latin typeface="Roboto" panose="02000000000000000000" pitchFamily="2" charset="0"/>
                <a:ea typeface="Roboto" panose="02000000000000000000" pitchFamily="2" charset="0"/>
              </a:rPr>
              <a:t>Interprofessional Education Collaborative Expert Panel. (2011</a:t>
            </a:r>
            <a:r>
              <a:rPr lang="en-US" sz="1600" dirty="0" smtClean="0">
                <a:latin typeface="Roboto" panose="02000000000000000000" pitchFamily="2" charset="0"/>
                <a:ea typeface="Roboto" panose="02000000000000000000" pitchFamily="2" charset="0"/>
              </a:rPr>
              <a:t>).  Core </a:t>
            </a:r>
            <a:r>
              <a:rPr lang="en-US" sz="1600" dirty="0">
                <a:latin typeface="Roboto" panose="02000000000000000000" pitchFamily="2" charset="0"/>
                <a:ea typeface="Roboto" panose="02000000000000000000" pitchFamily="2" charset="0"/>
              </a:rPr>
              <a:t>competencies for interprofessional collaborative practice: Report of an expert panel. Washington, D.C.: Interprofessional Education Collaborative.</a:t>
            </a:r>
          </a:p>
        </p:txBody>
      </p:sp>
    </p:spTree>
    <p:extLst>
      <p:ext uri="{BB962C8B-B14F-4D97-AF65-F5344CB8AC3E}">
        <p14:creationId xmlns:p14="http://schemas.microsoft.com/office/powerpoint/2010/main" val="107130688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99415" y="1"/>
            <a:ext cx="8981958" cy="950847"/>
          </a:xfrm>
        </p:spPr>
        <p:txBody>
          <a:bodyPr>
            <a:normAutofit/>
          </a:bodyPr>
          <a:lstStyle/>
          <a:p>
            <a:r>
              <a:rPr lang="en-US" sz="3200" dirty="0">
                <a:solidFill>
                  <a:schemeClr val="tx2"/>
                </a:solidFill>
                <a:latin typeface="Roboto" panose="02000000000000000000" pitchFamily="2" charset="0"/>
                <a:ea typeface="Roboto" panose="02000000000000000000" pitchFamily="2" charset="0"/>
              </a:rPr>
              <a:t>Building a Framework for Collaboration</a:t>
            </a:r>
          </a:p>
        </p:txBody>
      </p:sp>
      <p:sp>
        <p:nvSpPr>
          <p:cNvPr id="3" name="Content Placeholder 2"/>
          <p:cNvSpPr>
            <a:spLocks noGrp="1"/>
          </p:cNvSpPr>
          <p:nvPr>
            <p:ph idx="1"/>
          </p:nvPr>
        </p:nvSpPr>
        <p:spPr>
          <a:xfrm>
            <a:off x="689812" y="1084083"/>
            <a:ext cx="10876546" cy="4619133"/>
          </a:xfrm>
        </p:spPr>
        <p:txBody>
          <a:bodyPr>
            <a:noAutofit/>
          </a:bodyPr>
          <a:lstStyle/>
          <a:p>
            <a:r>
              <a:rPr lang="en-US" sz="2400" dirty="0">
                <a:latin typeface="Roboto" panose="02000000000000000000" pitchFamily="2" charset="0"/>
                <a:ea typeface="Roboto" panose="02000000000000000000" pitchFamily="2" charset="0"/>
              </a:rPr>
              <a:t>Work in Interprofessional Teams</a:t>
            </a:r>
          </a:p>
          <a:p>
            <a:pPr lvl="1"/>
            <a:r>
              <a:rPr lang="en-US" sz="2000" dirty="0">
                <a:latin typeface="Roboto" panose="02000000000000000000" pitchFamily="2" charset="0"/>
                <a:ea typeface="Roboto" panose="02000000000000000000" pitchFamily="2" charset="0"/>
              </a:rPr>
              <a:t>Core Competencies</a:t>
            </a:r>
          </a:p>
          <a:p>
            <a:r>
              <a:rPr lang="en-US" sz="2400" dirty="0">
                <a:latin typeface="Roboto" panose="02000000000000000000" pitchFamily="2" charset="0"/>
                <a:ea typeface="Roboto" panose="02000000000000000000" pitchFamily="2" charset="0"/>
              </a:rPr>
              <a:t>Provide Patient-Centered Care</a:t>
            </a:r>
          </a:p>
          <a:p>
            <a:pPr lvl="1"/>
            <a:r>
              <a:rPr lang="en-US" sz="2000" dirty="0">
                <a:latin typeface="Roboto" panose="02000000000000000000" pitchFamily="2" charset="0"/>
                <a:ea typeface="Roboto" panose="02000000000000000000" pitchFamily="2" charset="0"/>
              </a:rPr>
              <a:t>Health promotion</a:t>
            </a:r>
          </a:p>
          <a:p>
            <a:pPr lvl="1"/>
            <a:r>
              <a:rPr lang="en-US" sz="2000" dirty="0">
                <a:latin typeface="Roboto" panose="02000000000000000000" pitchFamily="2" charset="0"/>
                <a:ea typeface="Roboto" panose="02000000000000000000" pitchFamily="2" charset="0"/>
              </a:rPr>
              <a:t>Safer, timelier, more effective, efficient, and equitable</a:t>
            </a:r>
          </a:p>
          <a:p>
            <a:r>
              <a:rPr lang="en-US" sz="2400" dirty="0">
                <a:latin typeface="Roboto" panose="02000000000000000000" pitchFamily="2" charset="0"/>
                <a:ea typeface="Roboto" panose="02000000000000000000" pitchFamily="2" charset="0"/>
              </a:rPr>
              <a:t>Apply Quality Improvement</a:t>
            </a:r>
          </a:p>
          <a:p>
            <a:pPr lvl="1"/>
            <a:r>
              <a:rPr lang="en-US" sz="2000" dirty="0">
                <a:latin typeface="Roboto" panose="02000000000000000000" pitchFamily="2" charset="0"/>
                <a:ea typeface="Roboto" panose="02000000000000000000" pitchFamily="2" charset="0"/>
              </a:rPr>
              <a:t>Improving institutional and clinical effectiveness </a:t>
            </a:r>
          </a:p>
          <a:p>
            <a:pPr lvl="1"/>
            <a:r>
              <a:rPr lang="en-US" sz="2000" dirty="0">
                <a:latin typeface="Roboto" panose="02000000000000000000" pitchFamily="2" charset="0"/>
                <a:ea typeface="Roboto" panose="02000000000000000000" pitchFamily="2" charset="0"/>
              </a:rPr>
              <a:t>Population Health</a:t>
            </a:r>
          </a:p>
          <a:p>
            <a:pPr lvl="2"/>
            <a:r>
              <a:rPr lang="en-US" sz="1600" dirty="0">
                <a:latin typeface="Roboto" panose="02000000000000000000" pitchFamily="2" charset="0"/>
                <a:ea typeface="Roboto" panose="02000000000000000000" pitchFamily="2" charset="0"/>
              </a:rPr>
              <a:t>Chronic diseases that link to a community context</a:t>
            </a:r>
          </a:p>
          <a:p>
            <a:r>
              <a:rPr lang="en-US" sz="2400" dirty="0">
                <a:latin typeface="Roboto" panose="02000000000000000000" pitchFamily="2" charset="0"/>
                <a:ea typeface="Roboto" panose="02000000000000000000" pitchFamily="2" charset="0"/>
              </a:rPr>
              <a:t>Employ Evidence-Based Practice</a:t>
            </a:r>
          </a:p>
          <a:p>
            <a:r>
              <a:rPr lang="en-US" sz="2400" dirty="0">
                <a:latin typeface="Roboto" panose="02000000000000000000" pitchFamily="2" charset="0"/>
                <a:ea typeface="Roboto" panose="02000000000000000000" pitchFamily="2" charset="0"/>
              </a:rPr>
              <a:t>Utilize Informatics</a:t>
            </a:r>
          </a:p>
          <a:p>
            <a:pPr lvl="1"/>
            <a:endParaRPr lang="en-US" sz="2000" dirty="0">
              <a:latin typeface="Roboto" panose="02000000000000000000" pitchFamily="2" charset="0"/>
              <a:ea typeface="Roboto" panose="02000000000000000000" pitchFamily="2" charset="0"/>
            </a:endParaRPr>
          </a:p>
        </p:txBody>
      </p:sp>
      <p:pic>
        <p:nvPicPr>
          <p:cNvPr id="5" name="Picture 4" descr="Grad-01.jpg"/>
          <p:cNvPicPr>
            <a:picLocks noChangeAspect="1"/>
          </p:cNvPicPr>
          <p:nvPr/>
        </p:nvPicPr>
        <p:blipFill rotWithShape="1">
          <a:blip r:embed="rId3">
            <a:extLst>
              <a:ext uri="{28A0092B-C50C-407E-A947-70E740481C1C}">
                <a14:useLocalDpi xmlns:a14="http://schemas.microsoft.com/office/drawing/2010/main" val="0"/>
              </a:ext>
            </a:extLst>
          </a:blip>
          <a:srcRect t="91219"/>
          <a:stretch/>
        </p:blipFill>
        <p:spPr>
          <a:xfrm>
            <a:off x="3006022" y="6237526"/>
            <a:ext cx="9185978" cy="620474"/>
          </a:xfrm>
          <a:prstGeom prst="rect">
            <a:avLst/>
          </a:prstGeom>
        </p:spPr>
      </p:pic>
    </p:spTree>
    <p:extLst>
      <p:ext uri="{BB962C8B-B14F-4D97-AF65-F5344CB8AC3E}">
        <p14:creationId xmlns:p14="http://schemas.microsoft.com/office/powerpoint/2010/main" val="83069264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02189" y="214461"/>
            <a:ext cx="8229600" cy="963891"/>
          </a:xfrm>
        </p:spPr>
        <p:txBody>
          <a:bodyPr>
            <a:normAutofit/>
          </a:bodyPr>
          <a:lstStyle/>
          <a:p>
            <a:r>
              <a:rPr lang="en-US" sz="3600" dirty="0">
                <a:solidFill>
                  <a:schemeClr val="tx2"/>
                </a:solidFill>
                <a:latin typeface="Roboto" panose="02000000000000000000" pitchFamily="2" charset="0"/>
                <a:ea typeface="Roboto" panose="02000000000000000000" pitchFamily="2" charset="0"/>
              </a:rPr>
              <a:t>Visit </a:t>
            </a:r>
            <a:r>
              <a:rPr lang="en-US" sz="3600" u="sng" dirty="0">
                <a:solidFill>
                  <a:schemeClr val="tx2"/>
                </a:solidFill>
                <a:latin typeface="Roboto" panose="02000000000000000000" pitchFamily="2" charset="0"/>
                <a:ea typeface="Roboto" panose="02000000000000000000" pitchFamily="2" charset="0"/>
              </a:rPr>
              <a:t>pnwu.edu</a:t>
            </a:r>
            <a:r>
              <a:rPr lang="en-US" sz="3600" dirty="0">
                <a:solidFill>
                  <a:schemeClr val="tx2"/>
                </a:solidFill>
                <a:latin typeface="Roboto" panose="02000000000000000000" pitchFamily="2" charset="0"/>
                <a:ea typeface="Roboto" panose="02000000000000000000" pitchFamily="2" charset="0"/>
              </a:rPr>
              <a:t> to get started</a:t>
            </a:r>
          </a:p>
        </p:txBody>
      </p:sp>
      <p:sp>
        <p:nvSpPr>
          <p:cNvPr id="3" name="Content Placeholder 2"/>
          <p:cNvSpPr>
            <a:spLocks noGrp="1"/>
          </p:cNvSpPr>
          <p:nvPr>
            <p:ph idx="1"/>
          </p:nvPr>
        </p:nvSpPr>
        <p:spPr>
          <a:xfrm>
            <a:off x="737937" y="1102937"/>
            <a:ext cx="10700084" cy="4748091"/>
          </a:xfrm>
        </p:spPr>
        <p:txBody>
          <a:bodyPr>
            <a:normAutofit/>
          </a:bodyPr>
          <a:lstStyle/>
          <a:p>
            <a:r>
              <a:rPr lang="en-US" sz="2000" dirty="0">
                <a:latin typeface="Roboto" panose="02000000000000000000" pitchFamily="2" charset="0"/>
                <a:ea typeface="Roboto" panose="02000000000000000000" pitchFamily="2" charset="0"/>
              </a:rPr>
              <a:t>Learn about available resources for Adjunct Clinical Faculty (ACF)</a:t>
            </a:r>
          </a:p>
          <a:p>
            <a:pPr lvl="1"/>
            <a:r>
              <a:rPr lang="en-US" sz="2000" dirty="0">
                <a:latin typeface="Roboto" panose="02000000000000000000" pitchFamily="2" charset="0"/>
                <a:ea typeface="Roboto" panose="02000000000000000000" pitchFamily="2" charset="0"/>
                <a:hlinkClick r:id="rId2"/>
              </a:rPr>
              <a:t>www.pnwu.edu/college-osteopathic-medicine/adjunct-clinical-faculty-development/</a:t>
            </a:r>
            <a:endParaRPr lang="en-US" sz="2000" dirty="0">
              <a:latin typeface="Roboto" panose="02000000000000000000" pitchFamily="2" charset="0"/>
              <a:ea typeface="Roboto" panose="02000000000000000000" pitchFamily="2" charset="0"/>
            </a:endParaRPr>
          </a:p>
          <a:p>
            <a:r>
              <a:rPr lang="en-US" sz="2000" dirty="0">
                <a:latin typeface="Roboto" panose="02000000000000000000" pitchFamily="2" charset="0"/>
                <a:ea typeface="Roboto" panose="02000000000000000000" pitchFamily="2" charset="0"/>
              </a:rPr>
              <a:t>Complete an ACF application</a:t>
            </a:r>
          </a:p>
          <a:p>
            <a:pPr lvl="1"/>
            <a:r>
              <a:rPr lang="en-US" sz="2000" dirty="0">
                <a:latin typeface="Roboto" panose="02000000000000000000" pitchFamily="2" charset="0"/>
                <a:ea typeface="Roboto" panose="02000000000000000000" pitchFamily="2" charset="0"/>
                <a:hlinkClick r:id="rId3"/>
              </a:rPr>
              <a:t>www.pnwu.edu/files/5814/3144/9427/Adjunct_Faculty_Application_updated_3_10_15.pdf</a:t>
            </a:r>
            <a:endParaRPr lang="en-US" sz="2000" dirty="0">
              <a:latin typeface="Roboto" panose="02000000000000000000" pitchFamily="2" charset="0"/>
              <a:ea typeface="Roboto" panose="02000000000000000000" pitchFamily="2" charset="0"/>
            </a:endParaRPr>
          </a:p>
          <a:p>
            <a:r>
              <a:rPr lang="en-US" sz="2000" dirty="0">
                <a:latin typeface="Roboto" panose="02000000000000000000" pitchFamily="2" charset="0"/>
                <a:ea typeface="Roboto" panose="02000000000000000000" pitchFamily="2" charset="0"/>
              </a:rPr>
              <a:t>Locate PNWU rotation sites and meet our faculty</a:t>
            </a:r>
          </a:p>
          <a:p>
            <a:pPr lvl="1"/>
            <a:r>
              <a:rPr lang="en-US" sz="2000" dirty="0">
                <a:latin typeface="Roboto" panose="02000000000000000000" pitchFamily="2" charset="0"/>
                <a:ea typeface="Roboto" panose="02000000000000000000" pitchFamily="2" charset="0"/>
                <a:hlinkClick r:id="rId4"/>
              </a:rPr>
              <a:t>www.pnwu.edu/college-osteopathic-medicine/curriculum/clinical-rotations/</a:t>
            </a:r>
            <a:endParaRPr lang="en-US" sz="2000" dirty="0">
              <a:latin typeface="Roboto" panose="02000000000000000000" pitchFamily="2" charset="0"/>
              <a:ea typeface="Roboto" panose="02000000000000000000" pitchFamily="2" charset="0"/>
            </a:endParaRPr>
          </a:p>
          <a:p>
            <a:pPr lvl="1"/>
            <a:r>
              <a:rPr lang="en-US" sz="2000" dirty="0">
                <a:latin typeface="Roboto" panose="02000000000000000000" pitchFamily="2" charset="0"/>
                <a:ea typeface="Roboto" panose="02000000000000000000" pitchFamily="2" charset="0"/>
              </a:rPr>
              <a:t>Speak to your local Regional Dean about getting a student on your schedule</a:t>
            </a:r>
          </a:p>
          <a:p>
            <a:pPr marL="0" indent="0" algn="ctr">
              <a:buNone/>
            </a:pPr>
            <a:endParaRPr lang="en-US" sz="2000" b="1" dirty="0">
              <a:solidFill>
                <a:schemeClr val="tx2"/>
              </a:solidFill>
              <a:latin typeface="Roboto" panose="02000000000000000000" pitchFamily="2" charset="0"/>
              <a:ea typeface="Roboto" panose="02000000000000000000" pitchFamily="2" charset="0"/>
            </a:endParaRPr>
          </a:p>
          <a:p>
            <a:pPr marL="0" indent="0" algn="ctr">
              <a:buNone/>
            </a:pPr>
            <a:r>
              <a:rPr lang="en-US" sz="2000" b="1" dirty="0" smtClean="0">
                <a:solidFill>
                  <a:schemeClr val="tx2"/>
                </a:solidFill>
                <a:latin typeface="Roboto" panose="02000000000000000000" pitchFamily="2" charset="0"/>
                <a:ea typeface="Roboto" panose="02000000000000000000" pitchFamily="2" charset="0"/>
              </a:rPr>
              <a:t>Join </a:t>
            </a:r>
            <a:r>
              <a:rPr lang="en-US" sz="2000" b="1" dirty="0">
                <a:solidFill>
                  <a:schemeClr val="tx2"/>
                </a:solidFill>
                <a:latin typeface="Roboto" panose="02000000000000000000" pitchFamily="2" charset="0"/>
                <a:ea typeface="Roboto" panose="02000000000000000000" pitchFamily="2" charset="0"/>
              </a:rPr>
              <a:t>the growing faculty at PNWU who are </a:t>
            </a:r>
          </a:p>
          <a:p>
            <a:pPr marL="0" indent="0" algn="ctr">
              <a:buNone/>
            </a:pPr>
            <a:r>
              <a:rPr lang="en-US" sz="2000" b="1" dirty="0">
                <a:solidFill>
                  <a:schemeClr val="tx2"/>
                </a:solidFill>
                <a:latin typeface="Roboto" panose="02000000000000000000" pitchFamily="2" charset="0"/>
                <a:ea typeface="Roboto" panose="02000000000000000000" pitchFamily="2" charset="0"/>
              </a:rPr>
              <a:t>training the future physician workforce </a:t>
            </a:r>
          </a:p>
          <a:p>
            <a:pPr marL="0" indent="0" algn="ctr">
              <a:buNone/>
            </a:pPr>
            <a:r>
              <a:rPr lang="en-US" sz="2000" b="1" dirty="0">
                <a:solidFill>
                  <a:schemeClr val="tx2"/>
                </a:solidFill>
                <a:latin typeface="Roboto" panose="02000000000000000000" pitchFamily="2" charset="0"/>
                <a:ea typeface="Roboto" panose="02000000000000000000" pitchFamily="2" charset="0"/>
              </a:rPr>
              <a:t>for the Pacific Northwest!</a:t>
            </a:r>
          </a:p>
        </p:txBody>
      </p:sp>
      <p:pic>
        <p:nvPicPr>
          <p:cNvPr id="5" name="Picture 4" descr="Grad-01.jpg"/>
          <p:cNvPicPr>
            <a:picLocks noChangeAspect="1"/>
          </p:cNvPicPr>
          <p:nvPr/>
        </p:nvPicPr>
        <p:blipFill rotWithShape="1">
          <a:blip r:embed="rId5">
            <a:extLst>
              <a:ext uri="{28A0092B-C50C-407E-A947-70E740481C1C}">
                <a14:useLocalDpi xmlns:a14="http://schemas.microsoft.com/office/drawing/2010/main" val="0"/>
              </a:ext>
            </a:extLst>
          </a:blip>
          <a:srcRect t="91219"/>
          <a:stretch/>
        </p:blipFill>
        <p:spPr>
          <a:xfrm>
            <a:off x="3006022" y="6237526"/>
            <a:ext cx="9185978" cy="620474"/>
          </a:xfrm>
          <a:prstGeom prst="rect">
            <a:avLst/>
          </a:prstGeom>
        </p:spPr>
      </p:pic>
    </p:spTree>
    <p:extLst>
      <p:ext uri="{BB962C8B-B14F-4D97-AF65-F5344CB8AC3E}">
        <p14:creationId xmlns:p14="http://schemas.microsoft.com/office/powerpoint/2010/main" val="289050808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99415" y="8109"/>
            <a:ext cx="8889476" cy="665660"/>
          </a:xfrm>
        </p:spPr>
        <p:txBody>
          <a:bodyPr>
            <a:normAutofit/>
          </a:bodyPr>
          <a:lstStyle/>
          <a:p>
            <a:r>
              <a:rPr lang="en-US" sz="3600" dirty="0">
                <a:solidFill>
                  <a:schemeClr val="tx2"/>
                </a:solidFill>
                <a:latin typeface="Roboto" panose="02000000000000000000" pitchFamily="2" charset="0"/>
                <a:ea typeface="Roboto" panose="02000000000000000000" pitchFamily="2" charset="0"/>
              </a:rPr>
              <a:t>Suggested Readings</a:t>
            </a:r>
          </a:p>
        </p:txBody>
      </p:sp>
      <p:sp>
        <p:nvSpPr>
          <p:cNvPr id="3" name="Content Placeholder 2"/>
          <p:cNvSpPr>
            <a:spLocks noGrp="1"/>
          </p:cNvSpPr>
          <p:nvPr>
            <p:ph idx="1"/>
          </p:nvPr>
        </p:nvSpPr>
        <p:spPr>
          <a:xfrm>
            <a:off x="561475" y="789140"/>
            <a:ext cx="11117178" cy="6814818"/>
          </a:xfrm>
        </p:spPr>
        <p:txBody>
          <a:bodyPr>
            <a:noAutofit/>
          </a:bodyPr>
          <a:lstStyle/>
          <a:p>
            <a:r>
              <a:rPr lang="en-US" sz="1600" dirty="0">
                <a:latin typeface="Roboto" panose="02000000000000000000" pitchFamily="2" charset="0"/>
                <a:ea typeface="Roboto" panose="02000000000000000000" pitchFamily="2" charset="0"/>
              </a:rPr>
              <a:t>McCormick LH. Precepting preclinical students. Fam Med. 1999 Apr;31(4):235-6. PubMed PMID: 10212760. </a:t>
            </a:r>
          </a:p>
          <a:p>
            <a:r>
              <a:rPr lang="en-US" sz="1600" dirty="0">
                <a:latin typeface="Roboto" panose="02000000000000000000" pitchFamily="2" charset="0"/>
                <a:ea typeface="Roboto" panose="02000000000000000000" pitchFamily="2" charset="0"/>
              </a:rPr>
              <a:t>Seibert C, </a:t>
            </a:r>
            <a:r>
              <a:rPr lang="en-US" sz="1600" dirty="0" err="1">
                <a:latin typeface="Roboto" panose="02000000000000000000" pitchFamily="2" charset="0"/>
                <a:ea typeface="Roboto" panose="02000000000000000000" pitchFamily="2" charset="0"/>
              </a:rPr>
              <a:t>Haq</a:t>
            </a:r>
            <a:r>
              <a:rPr lang="en-US" sz="1600" dirty="0">
                <a:latin typeface="Roboto" panose="02000000000000000000" pitchFamily="2" charset="0"/>
                <a:ea typeface="Roboto" panose="02000000000000000000" pitchFamily="2" charset="0"/>
              </a:rPr>
              <a:t> C. Precepting preclinical students. Fam Med. 1999 May;31(5):313-4. PubMed PMID: 10407706. Irby DM, Wilkerson L. Teaching when time is limited. BMJ. 2008  Feb16; 336(7640):384-7. PubMed PMID: 18276715. </a:t>
            </a:r>
          </a:p>
          <a:p>
            <a:r>
              <a:rPr lang="en-US" sz="1600" dirty="0">
                <a:latin typeface="Roboto" panose="02000000000000000000" pitchFamily="2" charset="0"/>
                <a:ea typeface="Roboto" panose="02000000000000000000" pitchFamily="2" charset="0"/>
              </a:rPr>
              <a:t>Dobbie AE, </a:t>
            </a:r>
            <a:r>
              <a:rPr lang="en-US" sz="1600" dirty="0" err="1">
                <a:latin typeface="Roboto" panose="02000000000000000000" pitchFamily="2" charset="0"/>
                <a:ea typeface="Roboto" panose="02000000000000000000" pitchFamily="2" charset="0"/>
              </a:rPr>
              <a:t>Tysinger</a:t>
            </a:r>
            <a:r>
              <a:rPr lang="en-US" sz="1600" dirty="0">
                <a:latin typeface="Roboto" panose="02000000000000000000" pitchFamily="2" charset="0"/>
                <a:ea typeface="Roboto" panose="02000000000000000000" pitchFamily="2" charset="0"/>
              </a:rPr>
              <a:t> JW, Freeman J. Strategies for efficient office precepting. Fam Med. 2005 Apr;37(4):239-41. PubMed PMID: 15812687</a:t>
            </a:r>
          </a:p>
          <a:p>
            <a:r>
              <a:rPr lang="en-US" sz="1600" dirty="0" err="1">
                <a:latin typeface="Roboto" panose="02000000000000000000" pitchFamily="2" charset="0"/>
                <a:ea typeface="Roboto" panose="02000000000000000000" pitchFamily="2" charset="0"/>
              </a:rPr>
              <a:t>Lillich</a:t>
            </a:r>
            <a:r>
              <a:rPr lang="en-US" sz="1600" dirty="0">
                <a:latin typeface="Roboto" panose="02000000000000000000" pitchFamily="2" charset="0"/>
                <a:ea typeface="Roboto" panose="02000000000000000000" pitchFamily="2" charset="0"/>
              </a:rPr>
              <a:t> DW, Mace K, Goodell M, </a:t>
            </a:r>
            <a:r>
              <a:rPr lang="en-US" sz="1600" dirty="0" err="1">
                <a:latin typeface="Roboto" panose="02000000000000000000" pitchFamily="2" charset="0"/>
                <a:ea typeface="Roboto" panose="02000000000000000000" pitchFamily="2" charset="0"/>
              </a:rPr>
              <a:t>Kinnee</a:t>
            </a:r>
            <a:r>
              <a:rPr lang="en-US" sz="1600" dirty="0">
                <a:latin typeface="Roboto" panose="02000000000000000000" pitchFamily="2" charset="0"/>
                <a:ea typeface="Roboto" panose="02000000000000000000" pitchFamily="2" charset="0"/>
              </a:rPr>
              <a:t> C. Active precepting in the residency clinic: a pilot study of a new model. Fam Med. 2005 Mar;37(3):205-10. PubMed PMID: 15739137</a:t>
            </a:r>
          </a:p>
          <a:p>
            <a:r>
              <a:rPr lang="en-US" sz="1600" dirty="0">
                <a:latin typeface="Roboto" panose="02000000000000000000" pitchFamily="2" charset="0"/>
                <a:ea typeface="Roboto" panose="02000000000000000000" pitchFamily="2" charset="0"/>
              </a:rPr>
              <a:t>Stephens MB. AHLTA: teaching medical students without falling behind (or, another take on the five </a:t>
            </a:r>
            <a:r>
              <a:rPr lang="en-US" sz="1600" dirty="0" err="1">
                <a:latin typeface="Roboto" panose="02000000000000000000" pitchFamily="2" charset="0"/>
                <a:ea typeface="Roboto" panose="02000000000000000000" pitchFamily="2" charset="0"/>
              </a:rPr>
              <a:t>microskills</a:t>
            </a:r>
            <a:r>
              <a:rPr lang="en-US" sz="1600" dirty="0">
                <a:latin typeface="Roboto" panose="02000000000000000000" pitchFamily="2" charset="0"/>
                <a:ea typeface="Roboto" panose="02000000000000000000" pitchFamily="2" charset="0"/>
              </a:rPr>
              <a:t> of precepting). Fam Med. 2007 Sep;39(8):540-1. PubMed PMID: 17764036</a:t>
            </a:r>
          </a:p>
          <a:p>
            <a:r>
              <a:rPr lang="en-US" sz="1600" dirty="0" err="1">
                <a:latin typeface="Roboto" panose="02000000000000000000" pitchFamily="2" charset="0"/>
                <a:ea typeface="Roboto" panose="02000000000000000000" pitchFamily="2" charset="0"/>
              </a:rPr>
              <a:t>Neher</a:t>
            </a:r>
            <a:r>
              <a:rPr lang="en-US" sz="1600" dirty="0">
                <a:latin typeface="Roboto" panose="02000000000000000000" pitchFamily="2" charset="0"/>
                <a:ea typeface="Roboto" panose="02000000000000000000" pitchFamily="2" charset="0"/>
              </a:rPr>
              <a:t> JO, Stevens NG. The one-minute preceptor: shaping the teaching conversation. Fam Med. 2003 Jun;35(6):391-3. PubMed PMID: 12817861.  </a:t>
            </a:r>
          </a:p>
          <a:p>
            <a:r>
              <a:rPr lang="en-US" sz="1600" dirty="0" err="1">
                <a:latin typeface="Roboto" panose="02000000000000000000" pitchFamily="2" charset="0"/>
                <a:ea typeface="Roboto" panose="02000000000000000000" pitchFamily="2" charset="0"/>
              </a:rPr>
              <a:t>Furney</a:t>
            </a:r>
            <a:r>
              <a:rPr lang="en-US" sz="1600" dirty="0">
                <a:latin typeface="Roboto" panose="02000000000000000000" pitchFamily="2" charset="0"/>
                <a:ea typeface="Roboto" panose="02000000000000000000" pitchFamily="2" charset="0"/>
              </a:rPr>
              <a:t> SL, </a:t>
            </a:r>
            <a:r>
              <a:rPr lang="en-US" sz="1600" dirty="0" err="1">
                <a:latin typeface="Roboto" panose="02000000000000000000" pitchFamily="2" charset="0"/>
                <a:ea typeface="Roboto" panose="02000000000000000000" pitchFamily="2" charset="0"/>
              </a:rPr>
              <a:t>Orsini</a:t>
            </a:r>
            <a:r>
              <a:rPr lang="en-US" sz="1600" dirty="0">
                <a:latin typeface="Roboto" panose="02000000000000000000" pitchFamily="2" charset="0"/>
                <a:ea typeface="Roboto" panose="02000000000000000000" pitchFamily="2" charset="0"/>
              </a:rPr>
              <a:t> AN, </a:t>
            </a:r>
            <a:r>
              <a:rPr lang="en-US" sz="1600" dirty="0" err="1">
                <a:latin typeface="Roboto" panose="02000000000000000000" pitchFamily="2" charset="0"/>
                <a:ea typeface="Roboto" panose="02000000000000000000" pitchFamily="2" charset="0"/>
              </a:rPr>
              <a:t>Orsetti</a:t>
            </a:r>
            <a:r>
              <a:rPr lang="en-US" sz="1600" dirty="0">
                <a:latin typeface="Roboto" panose="02000000000000000000" pitchFamily="2" charset="0"/>
                <a:ea typeface="Roboto" panose="02000000000000000000" pitchFamily="2" charset="0"/>
              </a:rPr>
              <a:t> KE, Stern DT, </a:t>
            </a:r>
            <a:r>
              <a:rPr lang="en-US" sz="1600" dirty="0" err="1">
                <a:latin typeface="Roboto" panose="02000000000000000000" pitchFamily="2" charset="0"/>
                <a:ea typeface="Roboto" panose="02000000000000000000" pitchFamily="2" charset="0"/>
              </a:rPr>
              <a:t>Gruppen</a:t>
            </a:r>
            <a:r>
              <a:rPr lang="en-US" sz="1600" dirty="0">
                <a:latin typeface="Roboto" panose="02000000000000000000" pitchFamily="2" charset="0"/>
                <a:ea typeface="Roboto" panose="02000000000000000000" pitchFamily="2" charset="0"/>
              </a:rPr>
              <a:t> LD, Irby DM. Teaching the one-minute preceptor. A randomized controlled trial. J Gen Intern Med. 2001 Sep;16(9):620-4. PubMed PMID: 11556943. </a:t>
            </a:r>
          </a:p>
          <a:p>
            <a:r>
              <a:rPr lang="en-US" sz="1600" dirty="0">
                <a:latin typeface="Roboto" panose="02000000000000000000" pitchFamily="2" charset="0"/>
                <a:ea typeface="Roboto" panose="02000000000000000000" pitchFamily="2" charset="0"/>
              </a:rPr>
              <a:t>Salerno SM, O'Malley PG, </a:t>
            </a:r>
            <a:r>
              <a:rPr lang="en-US" sz="1600" dirty="0" err="1">
                <a:latin typeface="Roboto" panose="02000000000000000000" pitchFamily="2" charset="0"/>
                <a:ea typeface="Roboto" panose="02000000000000000000" pitchFamily="2" charset="0"/>
              </a:rPr>
              <a:t>Pangaro</a:t>
            </a:r>
            <a:r>
              <a:rPr lang="en-US" sz="1600" dirty="0">
                <a:latin typeface="Roboto" panose="02000000000000000000" pitchFamily="2" charset="0"/>
                <a:ea typeface="Roboto" panose="02000000000000000000" pitchFamily="2" charset="0"/>
              </a:rPr>
              <a:t> LN, Wheeler GA, </a:t>
            </a:r>
            <a:r>
              <a:rPr lang="en-US" sz="1600" dirty="0" err="1">
                <a:latin typeface="Roboto" panose="02000000000000000000" pitchFamily="2" charset="0"/>
                <a:ea typeface="Roboto" panose="02000000000000000000" pitchFamily="2" charset="0"/>
              </a:rPr>
              <a:t>Moores</a:t>
            </a:r>
            <a:r>
              <a:rPr lang="en-US" sz="1600" dirty="0">
                <a:latin typeface="Roboto" panose="02000000000000000000" pitchFamily="2" charset="0"/>
                <a:ea typeface="Roboto" panose="02000000000000000000" pitchFamily="2" charset="0"/>
              </a:rPr>
              <a:t> LK, Jackson </a:t>
            </a:r>
            <a:r>
              <a:rPr lang="en-US" sz="1600" dirty="0" err="1">
                <a:latin typeface="Roboto" panose="02000000000000000000" pitchFamily="2" charset="0"/>
                <a:ea typeface="Roboto" panose="02000000000000000000" pitchFamily="2" charset="0"/>
              </a:rPr>
              <a:t>JL.Faculty</a:t>
            </a:r>
            <a:r>
              <a:rPr lang="en-US" sz="1600" dirty="0">
                <a:latin typeface="Roboto" panose="02000000000000000000" pitchFamily="2" charset="0"/>
                <a:ea typeface="Roboto" panose="02000000000000000000" pitchFamily="2" charset="0"/>
              </a:rPr>
              <a:t> development seminars based on the one-minute preceptor improve feedback in the ambulatory setting. J Gen Intern Med. 2002 Oct;17(10):779-87. PubMed PMID: 12390554. </a:t>
            </a:r>
          </a:p>
          <a:p>
            <a:r>
              <a:rPr lang="en-US" sz="1600" dirty="0" err="1">
                <a:latin typeface="Roboto" panose="02000000000000000000" pitchFamily="2" charset="0"/>
                <a:ea typeface="Roboto" panose="02000000000000000000" pitchFamily="2" charset="0"/>
              </a:rPr>
              <a:t>Aagaard</a:t>
            </a:r>
            <a:r>
              <a:rPr lang="en-US" sz="1600" dirty="0">
                <a:latin typeface="Roboto" panose="02000000000000000000" pitchFamily="2" charset="0"/>
                <a:ea typeface="Roboto" panose="02000000000000000000" pitchFamily="2" charset="0"/>
              </a:rPr>
              <a:t> E, </a:t>
            </a:r>
            <a:r>
              <a:rPr lang="en-US" sz="1600" dirty="0" err="1">
                <a:latin typeface="Roboto" panose="02000000000000000000" pitchFamily="2" charset="0"/>
                <a:ea typeface="Roboto" panose="02000000000000000000" pitchFamily="2" charset="0"/>
              </a:rPr>
              <a:t>Teherani</a:t>
            </a:r>
            <a:r>
              <a:rPr lang="en-US" sz="1600" dirty="0">
                <a:latin typeface="Roboto" panose="02000000000000000000" pitchFamily="2" charset="0"/>
                <a:ea typeface="Roboto" panose="02000000000000000000" pitchFamily="2" charset="0"/>
              </a:rPr>
              <a:t> A, Irby DM. Effectiveness of the one-minute preceptor model for diagnosing the patient and the learner: proof of concept. </a:t>
            </a:r>
            <a:r>
              <a:rPr lang="en-US" sz="1600" dirty="0" err="1">
                <a:latin typeface="Roboto" panose="02000000000000000000" pitchFamily="2" charset="0"/>
                <a:ea typeface="Roboto" panose="02000000000000000000" pitchFamily="2" charset="0"/>
              </a:rPr>
              <a:t>Acad</a:t>
            </a:r>
            <a:r>
              <a:rPr lang="en-US" sz="1600" dirty="0">
                <a:latin typeface="Roboto" panose="02000000000000000000" pitchFamily="2" charset="0"/>
                <a:ea typeface="Roboto" panose="02000000000000000000" pitchFamily="2" charset="0"/>
              </a:rPr>
              <a:t> Med.2004 Jan;79(1):42-9. PubMed PMID: 14690996.</a:t>
            </a:r>
          </a:p>
          <a:p>
            <a:r>
              <a:rPr lang="en-US" sz="1600" dirty="0">
                <a:latin typeface="Roboto" panose="02000000000000000000" pitchFamily="2" charset="0"/>
                <a:ea typeface="Roboto" panose="02000000000000000000" pitchFamily="2" charset="0"/>
              </a:rPr>
              <a:t>Irby DM, Wilkerson L. Teaching when time is limited. BMJ. 2008 Feb16;336(7640):384-7. Review. PubMed PMID: 18276715.</a:t>
            </a:r>
          </a:p>
          <a:p>
            <a:endParaRPr lang="en-US" sz="1400" dirty="0">
              <a:latin typeface="Roboto" panose="02000000000000000000" pitchFamily="2" charset="0"/>
              <a:ea typeface="Roboto" panose="02000000000000000000" pitchFamily="2" charset="0"/>
            </a:endParaRPr>
          </a:p>
          <a:p>
            <a:endParaRPr lang="en-US" sz="1400" dirty="0">
              <a:latin typeface="Roboto" panose="02000000000000000000" pitchFamily="2" charset="0"/>
              <a:ea typeface="Roboto" panose="02000000000000000000" pitchFamily="2" charset="0"/>
            </a:endParaRPr>
          </a:p>
          <a:p>
            <a:endParaRPr lang="en-US" sz="2000" dirty="0">
              <a:latin typeface="Roboto" panose="02000000000000000000" pitchFamily="2" charset="0"/>
              <a:ea typeface="Roboto" panose="02000000000000000000" pitchFamily="2" charset="0"/>
            </a:endParaRPr>
          </a:p>
          <a:p>
            <a:pPr lvl="1"/>
            <a:endParaRPr lang="en-US" sz="1800" dirty="0">
              <a:latin typeface="Roboto" panose="02000000000000000000" pitchFamily="2" charset="0"/>
              <a:ea typeface="Roboto" panose="02000000000000000000" pitchFamily="2" charset="0"/>
            </a:endParaRPr>
          </a:p>
        </p:txBody>
      </p:sp>
      <p:pic>
        <p:nvPicPr>
          <p:cNvPr id="5" name="Picture 4" descr="Grad-01.jpg"/>
          <p:cNvPicPr>
            <a:picLocks noChangeAspect="1"/>
          </p:cNvPicPr>
          <p:nvPr/>
        </p:nvPicPr>
        <p:blipFill rotWithShape="1">
          <a:blip r:embed="rId3">
            <a:extLst>
              <a:ext uri="{28A0092B-C50C-407E-A947-70E740481C1C}">
                <a14:useLocalDpi xmlns:a14="http://schemas.microsoft.com/office/drawing/2010/main" val="0"/>
              </a:ext>
            </a:extLst>
          </a:blip>
          <a:srcRect t="91219"/>
          <a:stretch/>
        </p:blipFill>
        <p:spPr>
          <a:xfrm>
            <a:off x="3006022" y="6237526"/>
            <a:ext cx="9185978" cy="620474"/>
          </a:xfrm>
          <a:prstGeom prst="rect">
            <a:avLst/>
          </a:prstGeom>
        </p:spPr>
      </p:pic>
    </p:spTree>
    <p:extLst>
      <p:ext uri="{BB962C8B-B14F-4D97-AF65-F5344CB8AC3E}">
        <p14:creationId xmlns:p14="http://schemas.microsoft.com/office/powerpoint/2010/main" val="314278443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2235868" y="1809416"/>
            <a:ext cx="7886700" cy="1657350"/>
          </a:xfrm>
        </p:spPr>
        <p:txBody>
          <a:bodyPr>
            <a:normAutofit fontScale="90000"/>
          </a:bodyPr>
          <a:lstStyle/>
          <a:p>
            <a:r>
              <a:rPr lang="en-US" sz="6700" dirty="0" smtClean="0">
                <a:solidFill>
                  <a:schemeClr val="tx2"/>
                </a:solidFill>
                <a:latin typeface="Roboto" panose="02000000000000000000" pitchFamily="2" charset="0"/>
                <a:ea typeface="Roboto" panose="02000000000000000000" pitchFamily="2" charset="0"/>
              </a:rPr>
              <a:t>Questions?</a:t>
            </a:r>
            <a:br>
              <a:rPr lang="en-US" sz="6700" dirty="0" smtClean="0">
                <a:solidFill>
                  <a:schemeClr val="tx2"/>
                </a:solidFill>
                <a:latin typeface="Roboto" panose="02000000000000000000" pitchFamily="2" charset="0"/>
                <a:ea typeface="Roboto" panose="02000000000000000000" pitchFamily="2" charset="0"/>
              </a:rPr>
            </a:br>
            <a:r>
              <a:rPr lang="en-US" dirty="0" smtClean="0">
                <a:latin typeface="Roboto" panose="02000000000000000000" pitchFamily="2" charset="0"/>
                <a:ea typeface="Roboto" panose="02000000000000000000" pitchFamily="2" charset="0"/>
              </a:rPr>
              <a:t/>
            </a:r>
            <a:br>
              <a:rPr lang="en-US" dirty="0" smtClean="0">
                <a:latin typeface="Roboto" panose="02000000000000000000" pitchFamily="2" charset="0"/>
                <a:ea typeface="Roboto" panose="02000000000000000000" pitchFamily="2" charset="0"/>
              </a:rPr>
            </a:br>
            <a:r>
              <a:rPr lang="en-US" dirty="0" smtClean="0">
                <a:latin typeface="Roboto" panose="02000000000000000000" pitchFamily="2" charset="0"/>
                <a:ea typeface="Roboto" panose="02000000000000000000" pitchFamily="2" charset="0"/>
              </a:rPr>
              <a:t>Email rotations@pnwu.edu</a:t>
            </a:r>
            <a:endParaRPr lang="en-US" dirty="0">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173731993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97086" y="28180"/>
            <a:ext cx="8229600" cy="802138"/>
          </a:xfrm>
        </p:spPr>
        <p:txBody>
          <a:bodyPr>
            <a:normAutofit/>
          </a:bodyPr>
          <a:lstStyle/>
          <a:p>
            <a:r>
              <a:rPr lang="en-US" sz="3600" dirty="0">
                <a:solidFill>
                  <a:schemeClr val="tx2"/>
                </a:solidFill>
                <a:latin typeface="Roboto" panose="02000000000000000000" pitchFamily="2" charset="0"/>
                <a:ea typeface="Roboto" panose="02000000000000000000" pitchFamily="2" charset="0"/>
              </a:rPr>
              <a:t>Why do we need this presentation?</a:t>
            </a:r>
          </a:p>
        </p:txBody>
      </p:sp>
      <p:sp>
        <p:nvSpPr>
          <p:cNvPr id="3" name="Content Placeholder 2"/>
          <p:cNvSpPr>
            <a:spLocks noGrp="1"/>
          </p:cNvSpPr>
          <p:nvPr>
            <p:ph idx="1"/>
          </p:nvPr>
        </p:nvSpPr>
        <p:spPr>
          <a:xfrm>
            <a:off x="288758" y="903891"/>
            <a:ext cx="11133221" cy="5223641"/>
          </a:xfrm>
        </p:spPr>
        <p:txBody>
          <a:bodyPr>
            <a:noAutofit/>
          </a:bodyPr>
          <a:lstStyle/>
          <a:p>
            <a:r>
              <a:rPr lang="en-US" sz="2800" dirty="0">
                <a:latin typeface="Roboto" panose="02000000000000000000" pitchFamily="2" charset="0"/>
                <a:ea typeface="Roboto" panose="02000000000000000000" pitchFamily="2" charset="0"/>
              </a:rPr>
              <a:t>Physicians are under more pressure for production in the clinic environment</a:t>
            </a:r>
          </a:p>
          <a:p>
            <a:r>
              <a:rPr lang="en-US" sz="2800" dirty="0">
                <a:latin typeface="Roboto" panose="02000000000000000000" pitchFamily="2" charset="0"/>
                <a:ea typeface="Roboto" panose="02000000000000000000" pitchFamily="2" charset="0"/>
              </a:rPr>
              <a:t>There is a need to expand the physician workforce, specifically in rural and medically underserved areas </a:t>
            </a:r>
          </a:p>
          <a:p>
            <a:r>
              <a:rPr lang="en-US" sz="2800" dirty="0">
                <a:latin typeface="Roboto" panose="02000000000000000000" pitchFamily="2" charset="0"/>
                <a:ea typeface="Roboto" panose="02000000000000000000" pitchFamily="2" charset="0"/>
              </a:rPr>
              <a:t>Physicians need to be the primary trainers of physicians in the clinical setting</a:t>
            </a:r>
          </a:p>
          <a:p>
            <a:r>
              <a:rPr lang="en-US" sz="2800" dirty="0">
                <a:latin typeface="Roboto" panose="02000000000000000000" pitchFamily="2" charset="0"/>
                <a:ea typeface="Roboto" panose="02000000000000000000" pitchFamily="2" charset="0"/>
              </a:rPr>
              <a:t>Physicians are more likely to practice in the same areas they trained</a:t>
            </a:r>
          </a:p>
          <a:p>
            <a:r>
              <a:rPr lang="en-US" sz="2800" dirty="0">
                <a:latin typeface="Roboto" panose="02000000000000000000" pitchFamily="2" charset="0"/>
                <a:ea typeface="Roboto" panose="02000000000000000000" pitchFamily="2" charset="0"/>
              </a:rPr>
              <a:t>Community based training models are necessary to meet this need</a:t>
            </a:r>
          </a:p>
          <a:p>
            <a:r>
              <a:rPr lang="en-US" sz="2800" dirty="0">
                <a:latin typeface="Roboto" panose="02000000000000000000" pitchFamily="2" charset="0"/>
                <a:ea typeface="Roboto" panose="02000000000000000000" pitchFamily="2" charset="0"/>
              </a:rPr>
              <a:t>Strategies different from large university settings are essential to be successful in community training models</a:t>
            </a:r>
          </a:p>
        </p:txBody>
      </p:sp>
      <p:pic>
        <p:nvPicPr>
          <p:cNvPr id="4" name="Picture 3" descr="Grad-01.jpg"/>
          <p:cNvPicPr>
            <a:picLocks noChangeAspect="1"/>
          </p:cNvPicPr>
          <p:nvPr/>
        </p:nvPicPr>
        <p:blipFill rotWithShape="1">
          <a:blip r:embed="rId3">
            <a:extLst>
              <a:ext uri="{28A0092B-C50C-407E-A947-70E740481C1C}">
                <a14:useLocalDpi xmlns:a14="http://schemas.microsoft.com/office/drawing/2010/main" val="0"/>
              </a:ext>
            </a:extLst>
          </a:blip>
          <a:srcRect t="91219"/>
          <a:stretch/>
        </p:blipFill>
        <p:spPr>
          <a:xfrm>
            <a:off x="3006022" y="6237526"/>
            <a:ext cx="9185978" cy="620474"/>
          </a:xfrm>
          <a:prstGeom prst="rect">
            <a:avLst/>
          </a:prstGeom>
        </p:spPr>
      </p:pic>
    </p:spTree>
    <p:extLst>
      <p:ext uri="{BB962C8B-B14F-4D97-AF65-F5344CB8AC3E}">
        <p14:creationId xmlns:p14="http://schemas.microsoft.com/office/powerpoint/2010/main" val="369079913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4256" y="136635"/>
            <a:ext cx="8302659" cy="714704"/>
          </a:xfrm>
        </p:spPr>
        <p:txBody>
          <a:bodyPr>
            <a:noAutofit/>
          </a:bodyPr>
          <a:lstStyle/>
          <a:p>
            <a:r>
              <a:rPr lang="en-US" sz="3600" dirty="0">
                <a:solidFill>
                  <a:schemeClr val="tx2"/>
                </a:solidFill>
                <a:latin typeface="Roboto" panose="02000000000000000000" pitchFamily="2" charset="0"/>
                <a:ea typeface="Roboto" panose="02000000000000000000" pitchFamily="2" charset="0"/>
              </a:rPr>
              <a:t>The Mission of PNWU-COM</a:t>
            </a:r>
          </a:p>
        </p:txBody>
      </p:sp>
      <p:sp>
        <p:nvSpPr>
          <p:cNvPr id="3" name="Content Placeholder 2"/>
          <p:cNvSpPr>
            <a:spLocks noGrp="1"/>
          </p:cNvSpPr>
          <p:nvPr>
            <p:ph idx="1"/>
          </p:nvPr>
        </p:nvSpPr>
        <p:spPr>
          <a:xfrm>
            <a:off x="786063" y="1063522"/>
            <a:ext cx="10603832" cy="2641014"/>
          </a:xfrm>
        </p:spPr>
        <p:txBody>
          <a:bodyPr>
            <a:normAutofit/>
          </a:bodyPr>
          <a:lstStyle/>
          <a:p>
            <a:pPr marL="0" indent="0" algn="ctr">
              <a:buNone/>
            </a:pPr>
            <a:r>
              <a:rPr lang="en-US" sz="2400" dirty="0">
                <a:latin typeface="Roboto" panose="02000000000000000000" pitchFamily="2" charset="0"/>
                <a:ea typeface="Roboto" panose="02000000000000000000" pitchFamily="2" charset="0"/>
              </a:rPr>
              <a:t>Pacific Northwest University of Health Sciences </a:t>
            </a:r>
          </a:p>
          <a:p>
            <a:pPr marL="0" indent="0" algn="ctr">
              <a:buNone/>
            </a:pPr>
            <a:r>
              <a:rPr lang="en-US" sz="2400" dirty="0">
                <a:latin typeface="Roboto" panose="02000000000000000000" pitchFamily="2" charset="0"/>
                <a:ea typeface="Roboto" panose="02000000000000000000" pitchFamily="2" charset="0"/>
              </a:rPr>
              <a:t>College of Osteopathic Medicine educates and trains students to become health care professionals with osteopathic values, and conducts research to provide quality care to communities of the Pacific Northwest, particularly rural and medically underserved populations.</a:t>
            </a:r>
          </a:p>
        </p:txBody>
      </p:sp>
      <p:pic>
        <p:nvPicPr>
          <p:cNvPr id="4" name="Picture 2" descr="C:\Users\Ashowalter\Pictures\PNWU\BHH phase II cropped.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02714" y="3240505"/>
            <a:ext cx="10170530" cy="273988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5" name="Picture 4" descr="Grad-01.jpg"/>
          <p:cNvPicPr>
            <a:picLocks noChangeAspect="1"/>
          </p:cNvPicPr>
          <p:nvPr/>
        </p:nvPicPr>
        <p:blipFill rotWithShape="1">
          <a:blip r:embed="rId3">
            <a:extLst>
              <a:ext uri="{28A0092B-C50C-407E-A947-70E740481C1C}">
                <a14:useLocalDpi xmlns:a14="http://schemas.microsoft.com/office/drawing/2010/main" val="0"/>
              </a:ext>
            </a:extLst>
          </a:blip>
          <a:srcRect t="91219"/>
          <a:stretch/>
        </p:blipFill>
        <p:spPr>
          <a:xfrm>
            <a:off x="3006022" y="6237526"/>
            <a:ext cx="9185978" cy="620474"/>
          </a:xfrm>
          <a:prstGeom prst="rect">
            <a:avLst/>
          </a:prstGeom>
        </p:spPr>
      </p:pic>
    </p:spTree>
    <p:extLst>
      <p:ext uri="{BB962C8B-B14F-4D97-AF65-F5344CB8AC3E}">
        <p14:creationId xmlns:p14="http://schemas.microsoft.com/office/powerpoint/2010/main" val="109385991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03110" y="209631"/>
            <a:ext cx="8665521" cy="742477"/>
          </a:xfrm>
        </p:spPr>
        <p:txBody>
          <a:bodyPr>
            <a:normAutofit/>
          </a:bodyPr>
          <a:lstStyle/>
          <a:p>
            <a:r>
              <a:rPr lang="en-US" sz="3600" dirty="0">
                <a:solidFill>
                  <a:schemeClr val="tx2"/>
                </a:solidFill>
                <a:latin typeface="Roboto" panose="02000000000000000000" pitchFamily="2" charset="0"/>
                <a:ea typeface="Roboto" panose="02000000000000000000" pitchFamily="2" charset="0"/>
              </a:rPr>
              <a:t>Community vs University Training</a:t>
            </a:r>
          </a:p>
        </p:txBody>
      </p:sp>
      <p:sp>
        <p:nvSpPr>
          <p:cNvPr id="4" name="Content Placeholder 3"/>
          <p:cNvSpPr>
            <a:spLocks noGrp="1"/>
          </p:cNvSpPr>
          <p:nvPr>
            <p:ph sz="half" idx="1"/>
          </p:nvPr>
        </p:nvSpPr>
        <p:spPr>
          <a:xfrm>
            <a:off x="192506" y="1288821"/>
            <a:ext cx="4989096" cy="4792491"/>
          </a:xfrm>
        </p:spPr>
        <p:txBody>
          <a:bodyPr>
            <a:normAutofit fontScale="92500" lnSpcReduction="20000"/>
          </a:bodyPr>
          <a:lstStyle/>
          <a:p>
            <a:pPr marL="0" indent="0">
              <a:buNone/>
            </a:pPr>
            <a:r>
              <a:rPr lang="en-US" b="1" dirty="0" smtClean="0">
                <a:solidFill>
                  <a:schemeClr val="accent1">
                    <a:lumMod val="75000"/>
                    <a:lumOff val="25000"/>
                  </a:schemeClr>
                </a:solidFill>
                <a:latin typeface="Roboto" panose="02000000000000000000" pitchFamily="2" charset="0"/>
                <a:ea typeface="Roboto" panose="02000000000000000000" pitchFamily="2" charset="0"/>
              </a:rPr>
              <a:t>Community Model</a:t>
            </a:r>
          </a:p>
          <a:p>
            <a:r>
              <a:rPr lang="en-US" dirty="0" smtClean="0">
                <a:latin typeface="Roboto" panose="02000000000000000000" pitchFamily="2" charset="0"/>
                <a:ea typeface="Roboto" panose="02000000000000000000" pitchFamily="2" charset="0"/>
              </a:rPr>
              <a:t>Preceptor is a mentor</a:t>
            </a:r>
          </a:p>
          <a:p>
            <a:r>
              <a:rPr lang="en-US" dirty="0" smtClean="0">
                <a:latin typeface="Roboto" panose="02000000000000000000" pitchFamily="2" charset="0"/>
                <a:ea typeface="Roboto" panose="02000000000000000000" pitchFamily="2" charset="0"/>
              </a:rPr>
              <a:t>Volunteer or small stipend</a:t>
            </a:r>
          </a:p>
          <a:p>
            <a:r>
              <a:rPr lang="en-US" dirty="0">
                <a:latin typeface="Roboto" panose="02000000000000000000" pitchFamily="2" charset="0"/>
                <a:ea typeface="Roboto" panose="02000000000000000000" pitchFamily="2" charset="0"/>
              </a:rPr>
              <a:t>O</a:t>
            </a:r>
            <a:r>
              <a:rPr lang="en-US" dirty="0" smtClean="0">
                <a:latin typeface="Roboto" panose="02000000000000000000" pitchFamily="2" charset="0"/>
                <a:ea typeface="Roboto" panose="02000000000000000000" pitchFamily="2" charset="0"/>
              </a:rPr>
              <a:t>pportunities for learning are maximized when they arise</a:t>
            </a:r>
          </a:p>
          <a:p>
            <a:r>
              <a:rPr lang="en-US" dirty="0" smtClean="0">
                <a:latin typeface="Roboto" panose="02000000000000000000" pitchFamily="2" charset="0"/>
                <a:ea typeface="Roboto" panose="02000000000000000000" pitchFamily="2" charset="0"/>
              </a:rPr>
              <a:t>Just in time learning</a:t>
            </a:r>
          </a:p>
          <a:p>
            <a:r>
              <a:rPr lang="en-US" dirty="0" smtClean="0">
                <a:latin typeface="Roboto" panose="02000000000000000000" pitchFamily="2" charset="0"/>
                <a:ea typeface="Roboto" panose="02000000000000000000" pitchFamily="2" charset="0"/>
              </a:rPr>
              <a:t>Student directed learning with the course syllabus to guide</a:t>
            </a:r>
          </a:p>
          <a:p>
            <a:r>
              <a:rPr lang="en-US" dirty="0">
                <a:latin typeface="Roboto" panose="02000000000000000000" pitchFamily="2" charset="0"/>
                <a:ea typeface="Roboto" panose="02000000000000000000" pitchFamily="2" charset="0"/>
              </a:rPr>
              <a:t>Patient encounters more typical to daily </a:t>
            </a:r>
            <a:r>
              <a:rPr lang="en-US" dirty="0" smtClean="0">
                <a:latin typeface="Roboto" panose="02000000000000000000" pitchFamily="2" charset="0"/>
                <a:ea typeface="Roboto" panose="02000000000000000000" pitchFamily="2" charset="0"/>
              </a:rPr>
              <a:t>practice</a:t>
            </a:r>
          </a:p>
          <a:p>
            <a:r>
              <a:rPr lang="en-US" dirty="0" smtClean="0">
                <a:latin typeface="Roboto" panose="02000000000000000000" pitchFamily="2" charset="0"/>
                <a:ea typeface="Roboto" panose="02000000000000000000" pitchFamily="2" charset="0"/>
              </a:rPr>
              <a:t>Students become more comfortable with community practice</a:t>
            </a:r>
            <a:endParaRPr lang="en-US" dirty="0">
              <a:latin typeface="Roboto" panose="02000000000000000000" pitchFamily="2" charset="0"/>
              <a:ea typeface="Roboto" panose="02000000000000000000" pitchFamily="2" charset="0"/>
            </a:endParaRPr>
          </a:p>
          <a:p>
            <a:endParaRPr lang="en-US" dirty="0" smtClean="0">
              <a:latin typeface="Roboto" panose="02000000000000000000" pitchFamily="2" charset="0"/>
              <a:ea typeface="Roboto" panose="02000000000000000000" pitchFamily="2" charset="0"/>
            </a:endParaRPr>
          </a:p>
          <a:p>
            <a:endParaRPr lang="en-US" dirty="0">
              <a:latin typeface="Roboto" panose="02000000000000000000" pitchFamily="2" charset="0"/>
              <a:ea typeface="Roboto" panose="02000000000000000000" pitchFamily="2" charset="0"/>
            </a:endParaRPr>
          </a:p>
        </p:txBody>
      </p:sp>
      <p:sp>
        <p:nvSpPr>
          <p:cNvPr id="5" name="Content Placeholder 4"/>
          <p:cNvSpPr>
            <a:spLocks noGrp="1"/>
          </p:cNvSpPr>
          <p:nvPr>
            <p:ph sz="half" idx="2"/>
          </p:nvPr>
        </p:nvSpPr>
        <p:spPr>
          <a:xfrm>
            <a:off x="5325979" y="1288821"/>
            <a:ext cx="4267200" cy="4792491"/>
          </a:xfrm>
        </p:spPr>
        <p:txBody>
          <a:bodyPr>
            <a:normAutofit fontScale="92500" lnSpcReduction="20000"/>
          </a:bodyPr>
          <a:lstStyle/>
          <a:p>
            <a:pPr marL="0" indent="0">
              <a:buNone/>
            </a:pPr>
            <a:r>
              <a:rPr lang="en-US" b="1" dirty="0" smtClean="0">
                <a:solidFill>
                  <a:schemeClr val="accent1">
                    <a:lumMod val="75000"/>
                    <a:lumOff val="25000"/>
                  </a:schemeClr>
                </a:solidFill>
                <a:latin typeface="Roboto" panose="02000000000000000000" pitchFamily="2" charset="0"/>
                <a:ea typeface="Roboto" panose="02000000000000000000" pitchFamily="2" charset="0"/>
              </a:rPr>
              <a:t>University Model</a:t>
            </a:r>
          </a:p>
          <a:p>
            <a:r>
              <a:rPr lang="en-US" dirty="0" smtClean="0">
                <a:latin typeface="Roboto" panose="02000000000000000000" pitchFamily="2" charset="0"/>
                <a:ea typeface="Roboto" panose="02000000000000000000" pitchFamily="2" charset="0"/>
              </a:rPr>
              <a:t>Preceptor is an academician</a:t>
            </a:r>
          </a:p>
          <a:p>
            <a:r>
              <a:rPr lang="en-US" dirty="0" smtClean="0">
                <a:latin typeface="Roboto" panose="02000000000000000000" pitchFamily="2" charset="0"/>
                <a:ea typeface="Roboto" panose="02000000000000000000" pitchFamily="2" charset="0"/>
              </a:rPr>
              <a:t>Salaried for the position</a:t>
            </a:r>
          </a:p>
          <a:p>
            <a:r>
              <a:rPr lang="en-US" dirty="0" smtClean="0">
                <a:latin typeface="Roboto" panose="02000000000000000000" pitchFamily="2" charset="0"/>
                <a:ea typeface="Roboto" panose="02000000000000000000" pitchFamily="2" charset="0"/>
              </a:rPr>
              <a:t>Learning occurs by a set schedule</a:t>
            </a:r>
          </a:p>
          <a:p>
            <a:r>
              <a:rPr lang="en-US" dirty="0" smtClean="0">
                <a:latin typeface="Roboto" panose="02000000000000000000" pitchFamily="2" charset="0"/>
                <a:ea typeface="Roboto" panose="02000000000000000000" pitchFamily="2" charset="0"/>
              </a:rPr>
              <a:t>Significant time in structured didactics</a:t>
            </a:r>
          </a:p>
          <a:p>
            <a:r>
              <a:rPr lang="en-US" dirty="0" smtClean="0">
                <a:latin typeface="Roboto" panose="02000000000000000000" pitchFamily="2" charset="0"/>
                <a:ea typeface="Roboto" panose="02000000000000000000" pitchFamily="2" charset="0"/>
              </a:rPr>
              <a:t>Institutionally directed learning</a:t>
            </a:r>
          </a:p>
          <a:p>
            <a:r>
              <a:rPr lang="en-US" dirty="0">
                <a:latin typeface="Roboto" panose="02000000000000000000" pitchFamily="2" charset="0"/>
                <a:ea typeface="Roboto" panose="02000000000000000000" pitchFamily="2" charset="0"/>
              </a:rPr>
              <a:t>Patient encounters </a:t>
            </a:r>
            <a:r>
              <a:rPr lang="en-US" dirty="0" smtClean="0">
                <a:latin typeface="Roboto" panose="02000000000000000000" pitchFamily="2" charset="0"/>
                <a:ea typeface="Roboto" panose="02000000000000000000" pitchFamily="2" charset="0"/>
              </a:rPr>
              <a:t> likely </a:t>
            </a:r>
            <a:r>
              <a:rPr lang="en-US" dirty="0">
                <a:latin typeface="Roboto" panose="02000000000000000000" pitchFamily="2" charset="0"/>
                <a:ea typeface="Roboto" panose="02000000000000000000" pitchFamily="2" charset="0"/>
              </a:rPr>
              <a:t>to include rare conditions or exotic diseases</a:t>
            </a:r>
          </a:p>
          <a:p>
            <a:endParaRPr lang="en-US" dirty="0" smtClean="0">
              <a:latin typeface="Roboto" panose="02000000000000000000" pitchFamily="2" charset="0"/>
              <a:ea typeface="Roboto" panose="02000000000000000000" pitchFamily="2" charset="0"/>
            </a:endParaRPr>
          </a:p>
          <a:p>
            <a:endParaRPr lang="en-US" dirty="0">
              <a:latin typeface="Roboto" panose="02000000000000000000" pitchFamily="2" charset="0"/>
              <a:ea typeface="Roboto" panose="02000000000000000000" pitchFamily="2" charset="0"/>
            </a:endParaRPr>
          </a:p>
        </p:txBody>
      </p:sp>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l="23676" t="2065" r="26208" b="-1"/>
          <a:stretch/>
        </p:blipFill>
        <p:spPr>
          <a:xfrm>
            <a:off x="9769642" y="499601"/>
            <a:ext cx="1850273" cy="5231935"/>
          </a:xfrm>
          <a:prstGeom prst="rect">
            <a:avLst/>
          </a:prstGeom>
        </p:spPr>
      </p:pic>
      <p:sp>
        <p:nvSpPr>
          <p:cNvPr id="9" name="TextBox 8"/>
          <p:cNvSpPr txBox="1"/>
          <p:nvPr/>
        </p:nvSpPr>
        <p:spPr>
          <a:xfrm>
            <a:off x="9292347" y="5813493"/>
            <a:ext cx="2550699" cy="338554"/>
          </a:xfrm>
          <a:prstGeom prst="rect">
            <a:avLst/>
          </a:prstGeom>
          <a:noFill/>
        </p:spPr>
        <p:txBody>
          <a:bodyPr wrap="none" rtlCol="0">
            <a:spAutoFit/>
          </a:bodyPr>
          <a:lstStyle/>
          <a:p>
            <a:pPr algn="r"/>
            <a:r>
              <a:rPr lang="en-US" sz="800" dirty="0">
                <a:latin typeface="Roboto Condensed" panose="02000000000000000000" pitchFamily="2" charset="0"/>
                <a:ea typeface="Roboto Condensed" panose="02000000000000000000" pitchFamily="2" charset="0"/>
              </a:rPr>
              <a:t>An ivory tower of sorts. Sather Tower, U.C. Berkeley. </a:t>
            </a:r>
          </a:p>
          <a:p>
            <a:pPr algn="r"/>
            <a:r>
              <a:rPr lang="en-US" sz="800" dirty="0">
                <a:latin typeface="Roboto Condensed" panose="02000000000000000000" pitchFamily="2" charset="0"/>
                <a:ea typeface="Roboto Condensed" panose="02000000000000000000" pitchFamily="2" charset="0"/>
              </a:rPr>
              <a:t>Photo by Bernt Rostad. Creative Commons</a:t>
            </a:r>
          </a:p>
        </p:txBody>
      </p:sp>
      <p:pic>
        <p:nvPicPr>
          <p:cNvPr id="7" name="Picture 6" descr="Grad-01.jpg"/>
          <p:cNvPicPr>
            <a:picLocks noChangeAspect="1"/>
          </p:cNvPicPr>
          <p:nvPr/>
        </p:nvPicPr>
        <p:blipFill rotWithShape="1">
          <a:blip r:embed="rId3">
            <a:extLst>
              <a:ext uri="{28A0092B-C50C-407E-A947-70E740481C1C}">
                <a14:useLocalDpi xmlns:a14="http://schemas.microsoft.com/office/drawing/2010/main" val="0"/>
              </a:ext>
            </a:extLst>
          </a:blip>
          <a:srcRect t="91219"/>
          <a:stretch/>
        </p:blipFill>
        <p:spPr>
          <a:xfrm>
            <a:off x="3006022" y="6239367"/>
            <a:ext cx="9185978" cy="620474"/>
          </a:xfrm>
          <a:prstGeom prst="rect">
            <a:avLst/>
          </a:prstGeom>
        </p:spPr>
      </p:pic>
    </p:spTree>
    <p:extLst>
      <p:ext uri="{BB962C8B-B14F-4D97-AF65-F5344CB8AC3E}">
        <p14:creationId xmlns:p14="http://schemas.microsoft.com/office/powerpoint/2010/main" val="144860353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8616926" y="3719007"/>
            <a:ext cx="2951516" cy="2213638"/>
          </a:xfrm>
          <a:prstGeom prst="rect">
            <a:avLst/>
          </a:prstGeom>
        </p:spPr>
      </p:pic>
      <p:sp>
        <p:nvSpPr>
          <p:cNvPr id="2" name="Title 1"/>
          <p:cNvSpPr>
            <a:spLocks noGrp="1"/>
          </p:cNvSpPr>
          <p:nvPr>
            <p:ph type="title"/>
          </p:nvPr>
        </p:nvSpPr>
        <p:spPr>
          <a:xfrm>
            <a:off x="1981200" y="98233"/>
            <a:ext cx="8229600" cy="843751"/>
          </a:xfrm>
        </p:spPr>
        <p:txBody>
          <a:bodyPr>
            <a:noAutofit/>
          </a:bodyPr>
          <a:lstStyle/>
          <a:p>
            <a:r>
              <a:rPr lang="en-US" sz="3600" dirty="0">
                <a:solidFill>
                  <a:schemeClr val="tx2"/>
                </a:solidFill>
                <a:latin typeface="Roboto" panose="02000000000000000000" pitchFamily="2" charset="0"/>
                <a:ea typeface="Roboto" panose="02000000000000000000" pitchFamily="2" charset="0"/>
              </a:rPr>
              <a:t>What is community training?</a:t>
            </a:r>
          </a:p>
        </p:txBody>
      </p:sp>
      <p:sp>
        <p:nvSpPr>
          <p:cNvPr id="3" name="Content Placeholder 2"/>
          <p:cNvSpPr>
            <a:spLocks noGrp="1"/>
          </p:cNvSpPr>
          <p:nvPr>
            <p:ph idx="1"/>
          </p:nvPr>
        </p:nvSpPr>
        <p:spPr>
          <a:xfrm>
            <a:off x="705854" y="1121320"/>
            <a:ext cx="10862588" cy="2767904"/>
          </a:xfrm>
        </p:spPr>
        <p:txBody>
          <a:bodyPr>
            <a:noAutofit/>
          </a:bodyPr>
          <a:lstStyle/>
          <a:p>
            <a:r>
              <a:rPr lang="en-US" sz="2800" dirty="0">
                <a:latin typeface="Roboto" panose="02000000000000000000" pitchFamily="2" charset="0"/>
                <a:ea typeface="Roboto" panose="02000000000000000000" pitchFamily="2" charset="0"/>
              </a:rPr>
              <a:t>Physicians open their practices to </a:t>
            </a:r>
            <a:r>
              <a:rPr lang="en-US" sz="2800" dirty="0" smtClean="0">
                <a:latin typeface="Roboto" panose="02000000000000000000" pitchFamily="2" charset="0"/>
                <a:ea typeface="Roboto" panose="02000000000000000000" pitchFamily="2" charset="0"/>
              </a:rPr>
              <a:t>trainees</a:t>
            </a:r>
            <a:endParaRPr lang="en-US" sz="2800" dirty="0">
              <a:latin typeface="Roboto" panose="02000000000000000000" pitchFamily="2" charset="0"/>
              <a:ea typeface="Roboto" panose="02000000000000000000" pitchFamily="2" charset="0"/>
            </a:endParaRPr>
          </a:p>
          <a:p>
            <a:r>
              <a:rPr lang="en-US" sz="2800" dirty="0">
                <a:latin typeface="Roboto" panose="02000000000000000000" pitchFamily="2" charset="0"/>
                <a:ea typeface="Roboto" panose="02000000000000000000" pitchFamily="2" charset="0"/>
              </a:rPr>
              <a:t>Students carry more responsibility to </a:t>
            </a:r>
            <a:r>
              <a:rPr lang="en-US" sz="2800" dirty="0" smtClean="0">
                <a:latin typeface="Roboto" panose="02000000000000000000" pitchFamily="2" charset="0"/>
                <a:ea typeface="Roboto" panose="02000000000000000000" pitchFamily="2" charset="0"/>
              </a:rPr>
              <a:t>direct </a:t>
            </a:r>
            <a:r>
              <a:rPr lang="en-US" sz="2800" dirty="0">
                <a:latin typeface="Roboto" panose="02000000000000000000" pitchFamily="2" charset="0"/>
                <a:ea typeface="Roboto" panose="02000000000000000000" pitchFamily="2" charset="0"/>
              </a:rPr>
              <a:t>learning opportunities</a:t>
            </a:r>
          </a:p>
          <a:p>
            <a:r>
              <a:rPr lang="en-US" sz="2800" dirty="0">
                <a:latin typeface="Roboto" panose="02000000000000000000" pitchFamily="2" charset="0"/>
                <a:ea typeface="Roboto" panose="02000000000000000000" pitchFamily="2" charset="0"/>
              </a:rPr>
              <a:t>Physicians act as mentors, not </a:t>
            </a:r>
            <a:r>
              <a:rPr lang="en-US" sz="2800" dirty="0" smtClean="0">
                <a:latin typeface="Roboto" panose="02000000000000000000" pitchFamily="2" charset="0"/>
                <a:ea typeface="Roboto" panose="02000000000000000000" pitchFamily="2" charset="0"/>
              </a:rPr>
              <a:t>professors</a:t>
            </a:r>
          </a:p>
          <a:p>
            <a:r>
              <a:rPr lang="en-US" sz="2800" dirty="0" smtClean="0">
                <a:latin typeface="Roboto" panose="02000000000000000000" pitchFamily="2" charset="0"/>
                <a:ea typeface="Roboto" panose="02000000000000000000" pitchFamily="2" charset="0"/>
              </a:rPr>
              <a:t>Principles of clinical reasoning are modeled by the preceptor</a:t>
            </a:r>
            <a:endParaRPr lang="en-US" sz="2800" dirty="0">
              <a:latin typeface="Roboto" panose="02000000000000000000" pitchFamily="2" charset="0"/>
              <a:ea typeface="Roboto" panose="02000000000000000000" pitchFamily="2" charset="0"/>
            </a:endParaRPr>
          </a:p>
        </p:txBody>
      </p:sp>
      <p:sp>
        <p:nvSpPr>
          <p:cNvPr id="5" name="TextBox 4"/>
          <p:cNvSpPr txBox="1"/>
          <p:nvPr/>
        </p:nvSpPr>
        <p:spPr>
          <a:xfrm>
            <a:off x="7407485" y="5964634"/>
            <a:ext cx="4279769" cy="215444"/>
          </a:xfrm>
          <a:prstGeom prst="rect">
            <a:avLst/>
          </a:prstGeom>
          <a:noFill/>
        </p:spPr>
        <p:txBody>
          <a:bodyPr wrap="square" rtlCol="0">
            <a:spAutoFit/>
          </a:bodyPr>
          <a:lstStyle/>
          <a:p>
            <a:pPr algn="r"/>
            <a:r>
              <a:rPr lang="en-US" sz="800" dirty="0">
                <a:latin typeface="Roboto" panose="02000000000000000000" pitchFamily="2" charset="0"/>
                <a:ea typeface="Roboto" panose="02000000000000000000" pitchFamily="2" charset="0"/>
              </a:rPr>
              <a:t>http://wikitravel.org/upload/shared//thumb/4/45/Wallawalla.jpg/380px-Wallawalla.jpg</a:t>
            </a:r>
          </a:p>
        </p:txBody>
      </p:sp>
      <p:pic>
        <p:nvPicPr>
          <p:cNvPr id="6" name="Picture 5" descr="Grad-01.jpg"/>
          <p:cNvPicPr>
            <a:picLocks noChangeAspect="1"/>
          </p:cNvPicPr>
          <p:nvPr/>
        </p:nvPicPr>
        <p:blipFill rotWithShape="1">
          <a:blip r:embed="rId3">
            <a:extLst>
              <a:ext uri="{28A0092B-C50C-407E-A947-70E740481C1C}">
                <a14:useLocalDpi xmlns:a14="http://schemas.microsoft.com/office/drawing/2010/main" val="0"/>
              </a:ext>
            </a:extLst>
          </a:blip>
          <a:srcRect t="91219"/>
          <a:stretch/>
        </p:blipFill>
        <p:spPr>
          <a:xfrm>
            <a:off x="3006022" y="6250019"/>
            <a:ext cx="9185978" cy="620474"/>
          </a:xfrm>
          <a:prstGeom prst="rect">
            <a:avLst/>
          </a:prstGeom>
        </p:spPr>
      </p:pic>
      <p:sp>
        <p:nvSpPr>
          <p:cNvPr id="7" name="TextBox 6"/>
          <p:cNvSpPr txBox="1"/>
          <p:nvPr/>
        </p:nvSpPr>
        <p:spPr>
          <a:xfrm>
            <a:off x="1247513" y="4441140"/>
            <a:ext cx="5762887" cy="1877437"/>
          </a:xfrm>
          <a:prstGeom prst="rect">
            <a:avLst/>
          </a:prstGeom>
          <a:noFill/>
        </p:spPr>
        <p:txBody>
          <a:bodyPr wrap="square" rtlCol="0">
            <a:spAutoFit/>
          </a:bodyPr>
          <a:lstStyle/>
          <a:p>
            <a:pPr algn="ctr"/>
            <a:r>
              <a:rPr lang="en-US" sz="2400" i="1" dirty="0">
                <a:solidFill>
                  <a:schemeClr val="accent1">
                    <a:lumMod val="75000"/>
                    <a:lumOff val="25000"/>
                  </a:schemeClr>
                </a:solidFill>
                <a:latin typeface="Roboto" panose="02000000000000000000" pitchFamily="2" charset="0"/>
                <a:ea typeface="Roboto" panose="02000000000000000000" pitchFamily="2" charset="0"/>
              </a:rPr>
              <a:t>The model of how clinical learning takes place has changed because of outside forces (government regulations and funding, EHR’s, third party </a:t>
            </a:r>
            <a:r>
              <a:rPr lang="en-US" sz="2400" i="1" dirty="0" err="1">
                <a:solidFill>
                  <a:schemeClr val="accent1">
                    <a:lumMod val="75000"/>
                    <a:lumOff val="25000"/>
                  </a:schemeClr>
                </a:solidFill>
                <a:latin typeface="Roboto" panose="02000000000000000000" pitchFamily="2" charset="0"/>
                <a:ea typeface="Roboto" panose="02000000000000000000" pitchFamily="2" charset="0"/>
              </a:rPr>
              <a:t>payors</a:t>
            </a:r>
            <a:r>
              <a:rPr lang="en-US" sz="2400" i="1" dirty="0">
                <a:solidFill>
                  <a:schemeClr val="accent1">
                    <a:lumMod val="75000"/>
                    <a:lumOff val="25000"/>
                  </a:schemeClr>
                </a:solidFill>
                <a:latin typeface="Roboto" panose="02000000000000000000" pitchFamily="2" charset="0"/>
                <a:ea typeface="Roboto" panose="02000000000000000000" pitchFamily="2" charset="0"/>
              </a:rPr>
              <a:t>)</a:t>
            </a:r>
          </a:p>
          <a:p>
            <a:endParaRPr lang="en-US" sz="2000" dirty="0"/>
          </a:p>
        </p:txBody>
      </p:sp>
    </p:spTree>
    <p:extLst>
      <p:ext uri="{BB962C8B-B14F-4D97-AF65-F5344CB8AC3E}">
        <p14:creationId xmlns:p14="http://schemas.microsoft.com/office/powerpoint/2010/main" val="183696957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25062"/>
            <a:ext cx="9144001" cy="1285945"/>
          </a:xfrm>
        </p:spPr>
        <p:txBody>
          <a:bodyPr>
            <a:noAutofit/>
          </a:bodyPr>
          <a:lstStyle/>
          <a:p>
            <a:r>
              <a:rPr lang="en-US" sz="3600" dirty="0">
                <a:solidFill>
                  <a:schemeClr val="tx2"/>
                </a:solidFill>
                <a:latin typeface="Roboto" panose="02000000000000000000" pitchFamily="2" charset="0"/>
                <a:ea typeface="Roboto" panose="02000000000000000000" pitchFamily="2" charset="0"/>
              </a:rPr>
              <a:t>Community-Based Education:  </a:t>
            </a:r>
            <a:br>
              <a:rPr lang="en-US" sz="3600" dirty="0">
                <a:solidFill>
                  <a:schemeClr val="tx2"/>
                </a:solidFill>
                <a:latin typeface="Roboto" panose="02000000000000000000" pitchFamily="2" charset="0"/>
                <a:ea typeface="Roboto" panose="02000000000000000000" pitchFamily="2" charset="0"/>
              </a:rPr>
            </a:br>
            <a:r>
              <a:rPr lang="en-US" sz="3600" dirty="0">
                <a:solidFill>
                  <a:schemeClr val="tx2"/>
                </a:solidFill>
                <a:latin typeface="Roboto" panose="02000000000000000000" pitchFamily="2" charset="0"/>
                <a:ea typeface="Roboto" panose="02000000000000000000" pitchFamily="2" charset="0"/>
              </a:rPr>
              <a:t>Advantages for the Student</a:t>
            </a:r>
          </a:p>
        </p:txBody>
      </p:sp>
      <p:sp>
        <p:nvSpPr>
          <p:cNvPr id="5" name="Content Placeholder 4"/>
          <p:cNvSpPr>
            <a:spLocks noGrp="1"/>
          </p:cNvSpPr>
          <p:nvPr>
            <p:ph idx="1"/>
          </p:nvPr>
        </p:nvSpPr>
        <p:spPr>
          <a:xfrm>
            <a:off x="673767" y="1435734"/>
            <a:ext cx="10475495" cy="4909590"/>
          </a:xfrm>
        </p:spPr>
        <p:txBody>
          <a:bodyPr>
            <a:normAutofit fontScale="92500" lnSpcReduction="10000"/>
          </a:bodyPr>
          <a:lstStyle/>
          <a:p>
            <a:pPr marL="0" indent="0">
              <a:buNone/>
            </a:pPr>
            <a:r>
              <a:rPr lang="en-US" b="1" dirty="0" smtClean="0">
                <a:solidFill>
                  <a:schemeClr val="tx2">
                    <a:lumMod val="60000"/>
                    <a:lumOff val="40000"/>
                  </a:schemeClr>
                </a:solidFill>
                <a:latin typeface="Roboto" panose="02000000000000000000" pitchFamily="2" charset="0"/>
                <a:ea typeface="Roboto" panose="02000000000000000000" pitchFamily="2" charset="0"/>
              </a:rPr>
              <a:t>The student:</a:t>
            </a:r>
          </a:p>
          <a:p>
            <a:r>
              <a:rPr lang="en-US" dirty="0" smtClean="0">
                <a:latin typeface="Roboto" panose="02000000000000000000" pitchFamily="2" charset="0"/>
                <a:ea typeface="Roboto" panose="02000000000000000000" pitchFamily="2" charset="0"/>
              </a:rPr>
              <a:t>observes the role of the physician in a community</a:t>
            </a:r>
          </a:p>
          <a:p>
            <a:r>
              <a:rPr lang="en-US" dirty="0" smtClean="0">
                <a:latin typeface="Roboto" panose="02000000000000000000" pitchFamily="2" charset="0"/>
                <a:ea typeface="Roboto" panose="02000000000000000000" pitchFamily="2" charset="0"/>
              </a:rPr>
              <a:t>sees how physician engagement can make a difference in health care delivery with limited resources</a:t>
            </a:r>
          </a:p>
          <a:p>
            <a:r>
              <a:rPr lang="en-US" dirty="0" smtClean="0">
                <a:latin typeface="Roboto" panose="02000000000000000000" pitchFamily="2" charset="0"/>
                <a:ea typeface="Roboto" panose="02000000000000000000" pitchFamily="2" charset="0"/>
              </a:rPr>
              <a:t>becomes a contributing part of the health care delivery team</a:t>
            </a:r>
          </a:p>
          <a:p>
            <a:r>
              <a:rPr lang="en-US" dirty="0" smtClean="0">
                <a:latin typeface="Roboto" panose="02000000000000000000" pitchFamily="2" charset="0"/>
                <a:ea typeface="Roboto" panose="02000000000000000000" pitchFamily="2" charset="0"/>
              </a:rPr>
              <a:t>is “first in line” for procedures and patient care opportunities</a:t>
            </a:r>
          </a:p>
          <a:p>
            <a:r>
              <a:rPr lang="en-US" dirty="0" smtClean="0">
                <a:latin typeface="Roboto" panose="02000000000000000000" pitchFamily="2" charset="0"/>
                <a:ea typeface="Roboto" panose="02000000000000000000" pitchFamily="2" charset="0"/>
              </a:rPr>
              <a:t>learns how regional referral systems can benefit patients in more rural settings</a:t>
            </a:r>
          </a:p>
          <a:p>
            <a:endParaRPr lang="en-US" dirty="0">
              <a:latin typeface="Roboto" panose="02000000000000000000" pitchFamily="2" charset="0"/>
              <a:ea typeface="Roboto" panose="02000000000000000000" pitchFamily="2" charset="0"/>
            </a:endParaRPr>
          </a:p>
        </p:txBody>
      </p:sp>
      <p:pic>
        <p:nvPicPr>
          <p:cNvPr id="7" name="Picture 6" descr="Grad-01.jpg"/>
          <p:cNvPicPr>
            <a:picLocks noChangeAspect="1"/>
          </p:cNvPicPr>
          <p:nvPr/>
        </p:nvPicPr>
        <p:blipFill rotWithShape="1">
          <a:blip r:embed="rId2">
            <a:extLst>
              <a:ext uri="{28A0092B-C50C-407E-A947-70E740481C1C}">
                <a14:useLocalDpi xmlns:a14="http://schemas.microsoft.com/office/drawing/2010/main" val="0"/>
              </a:ext>
            </a:extLst>
          </a:blip>
          <a:srcRect t="91219"/>
          <a:stretch/>
        </p:blipFill>
        <p:spPr>
          <a:xfrm>
            <a:off x="3006022" y="6237526"/>
            <a:ext cx="9185978" cy="620474"/>
          </a:xfrm>
          <a:prstGeom prst="rect">
            <a:avLst/>
          </a:prstGeom>
        </p:spPr>
      </p:pic>
    </p:spTree>
    <p:extLst>
      <p:ext uri="{BB962C8B-B14F-4D97-AF65-F5344CB8AC3E}">
        <p14:creationId xmlns:p14="http://schemas.microsoft.com/office/powerpoint/2010/main" val="248028307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45784" y="132601"/>
            <a:ext cx="8946913" cy="1050997"/>
          </a:xfrm>
        </p:spPr>
        <p:txBody>
          <a:bodyPr>
            <a:noAutofit/>
          </a:bodyPr>
          <a:lstStyle/>
          <a:p>
            <a:r>
              <a:rPr lang="en-US" sz="3600" dirty="0">
                <a:solidFill>
                  <a:schemeClr val="tx2"/>
                </a:solidFill>
                <a:latin typeface="Roboto" panose="02000000000000000000" pitchFamily="2" charset="0"/>
                <a:ea typeface="Roboto" panose="02000000000000000000" pitchFamily="2" charset="0"/>
              </a:rPr>
              <a:t>Community-Based Education:  </a:t>
            </a:r>
            <a:br>
              <a:rPr lang="en-US" sz="3600" dirty="0">
                <a:solidFill>
                  <a:schemeClr val="tx2"/>
                </a:solidFill>
                <a:latin typeface="Roboto" panose="02000000000000000000" pitchFamily="2" charset="0"/>
                <a:ea typeface="Roboto" panose="02000000000000000000" pitchFamily="2" charset="0"/>
              </a:rPr>
            </a:br>
            <a:r>
              <a:rPr lang="en-US" sz="3200" dirty="0">
                <a:solidFill>
                  <a:schemeClr val="tx2"/>
                </a:solidFill>
                <a:latin typeface="Roboto" panose="02000000000000000000" pitchFamily="2" charset="0"/>
                <a:ea typeface="Roboto" panose="02000000000000000000" pitchFamily="2" charset="0"/>
              </a:rPr>
              <a:t>Advantages for the Preceptor</a:t>
            </a:r>
          </a:p>
        </p:txBody>
      </p:sp>
      <p:pic>
        <p:nvPicPr>
          <p:cNvPr id="7" name="Picture 6"/>
          <p:cNvPicPr>
            <a:picLocks noChangeAspect="1"/>
          </p:cNvPicPr>
          <p:nvPr/>
        </p:nvPicPr>
        <p:blipFill>
          <a:blip r:embed="rId3"/>
          <a:stretch>
            <a:fillRect/>
          </a:stretch>
        </p:blipFill>
        <p:spPr>
          <a:xfrm>
            <a:off x="9669788" y="2142599"/>
            <a:ext cx="2080380" cy="3723340"/>
          </a:xfrm>
          <a:prstGeom prst="rect">
            <a:avLst/>
          </a:prstGeom>
        </p:spPr>
      </p:pic>
      <p:sp>
        <p:nvSpPr>
          <p:cNvPr id="3" name="Content Placeholder 2"/>
          <p:cNvSpPr>
            <a:spLocks noGrp="1"/>
          </p:cNvSpPr>
          <p:nvPr>
            <p:ph idx="1"/>
          </p:nvPr>
        </p:nvSpPr>
        <p:spPr>
          <a:xfrm>
            <a:off x="882316" y="1418771"/>
            <a:ext cx="9606483" cy="3277143"/>
          </a:xfrm>
        </p:spPr>
        <p:txBody>
          <a:bodyPr>
            <a:normAutofit/>
          </a:bodyPr>
          <a:lstStyle/>
          <a:p>
            <a:pPr marL="0" indent="0">
              <a:buNone/>
            </a:pPr>
            <a:r>
              <a:rPr lang="en-US" sz="2600" b="1" dirty="0">
                <a:solidFill>
                  <a:schemeClr val="accent1">
                    <a:lumMod val="50000"/>
                    <a:lumOff val="50000"/>
                  </a:schemeClr>
                </a:solidFill>
                <a:latin typeface="Roboto" panose="02000000000000000000" pitchFamily="2" charset="0"/>
                <a:ea typeface="Roboto" panose="02000000000000000000" pitchFamily="2" charset="0"/>
              </a:rPr>
              <a:t>The preceptor:</a:t>
            </a:r>
          </a:p>
          <a:p>
            <a:r>
              <a:rPr lang="en-US" sz="2600" dirty="0">
                <a:latin typeface="Roboto" panose="02000000000000000000" pitchFamily="2" charset="0"/>
                <a:ea typeface="Roboto" panose="02000000000000000000" pitchFamily="2" charset="0"/>
              </a:rPr>
              <a:t>is reminded of the reasons for choosing their profession</a:t>
            </a:r>
          </a:p>
          <a:p>
            <a:r>
              <a:rPr lang="en-US" sz="2600" dirty="0">
                <a:latin typeface="Roboto" panose="02000000000000000000" pitchFamily="2" charset="0"/>
                <a:ea typeface="Roboto" panose="02000000000000000000" pitchFamily="2" charset="0"/>
              </a:rPr>
              <a:t>stays up to date as they teach and answer questions</a:t>
            </a:r>
          </a:p>
          <a:p>
            <a:r>
              <a:rPr lang="en-US" sz="2600" dirty="0">
                <a:latin typeface="Roboto" panose="02000000000000000000" pitchFamily="2" charset="0"/>
                <a:ea typeface="Roboto" panose="02000000000000000000" pitchFamily="2" charset="0"/>
              </a:rPr>
              <a:t>gains increased credibility in the community and </a:t>
            </a:r>
            <a:r>
              <a:rPr lang="en-US" sz="2600" dirty="0" smtClean="0">
                <a:latin typeface="Roboto" panose="02000000000000000000" pitchFamily="2" charset="0"/>
                <a:ea typeface="Roboto" panose="02000000000000000000" pitchFamily="2" charset="0"/>
              </a:rPr>
              <a:t>with </a:t>
            </a:r>
            <a:r>
              <a:rPr lang="en-US" sz="2600" dirty="0">
                <a:latin typeface="Roboto" panose="02000000000000000000" pitchFamily="2" charset="0"/>
                <a:ea typeface="Roboto" panose="02000000000000000000" pitchFamily="2" charset="0"/>
              </a:rPr>
              <a:t>peers with an adjunct faculty appointment</a:t>
            </a:r>
          </a:p>
          <a:p>
            <a:r>
              <a:rPr lang="en-US" sz="2600" dirty="0" smtClean="0">
                <a:latin typeface="Roboto" panose="02000000000000000000" pitchFamily="2" charset="0"/>
                <a:ea typeface="Roboto" panose="02000000000000000000" pitchFamily="2" charset="0"/>
              </a:rPr>
              <a:t>Saves </a:t>
            </a:r>
            <a:r>
              <a:rPr lang="en-US" sz="2600" dirty="0">
                <a:latin typeface="Roboto" panose="02000000000000000000" pitchFamily="2" charset="0"/>
                <a:ea typeface="Roboto" panose="02000000000000000000" pitchFamily="2" charset="0"/>
              </a:rPr>
              <a:t>time by having students </a:t>
            </a:r>
            <a:r>
              <a:rPr lang="en-US" sz="2600" dirty="0" smtClean="0">
                <a:latin typeface="Roboto" panose="02000000000000000000" pitchFamily="2" charset="0"/>
                <a:ea typeface="Roboto" panose="02000000000000000000" pitchFamily="2" charset="0"/>
              </a:rPr>
              <a:t>do meaningful tasks </a:t>
            </a:r>
          </a:p>
          <a:p>
            <a:r>
              <a:rPr lang="en-US" sz="2600" dirty="0" smtClean="0">
                <a:latin typeface="Roboto" panose="02000000000000000000" pitchFamily="2" charset="0"/>
                <a:ea typeface="Roboto" panose="02000000000000000000" pitchFamily="2" charset="0"/>
              </a:rPr>
              <a:t>Patient satisfaction scores increase                </a:t>
            </a:r>
            <a:endParaRPr lang="en-US" sz="2600" dirty="0">
              <a:latin typeface="Roboto" panose="02000000000000000000" pitchFamily="2" charset="0"/>
              <a:ea typeface="Roboto" panose="02000000000000000000" pitchFamily="2" charset="0"/>
            </a:endParaRPr>
          </a:p>
          <a:p>
            <a:endParaRPr lang="en-US" dirty="0">
              <a:latin typeface="Roboto" panose="02000000000000000000" pitchFamily="2" charset="0"/>
              <a:ea typeface="Roboto" panose="02000000000000000000" pitchFamily="2" charset="0"/>
            </a:endParaRPr>
          </a:p>
        </p:txBody>
      </p:sp>
      <p:sp>
        <p:nvSpPr>
          <p:cNvPr id="8" name="TextBox 7"/>
          <p:cNvSpPr txBox="1"/>
          <p:nvPr/>
        </p:nvSpPr>
        <p:spPr>
          <a:xfrm>
            <a:off x="10101478" y="5960053"/>
            <a:ext cx="1537600" cy="215444"/>
          </a:xfrm>
          <a:prstGeom prst="rect">
            <a:avLst/>
          </a:prstGeom>
          <a:noFill/>
        </p:spPr>
        <p:txBody>
          <a:bodyPr wrap="none" rtlCol="0">
            <a:spAutoFit/>
          </a:bodyPr>
          <a:lstStyle/>
          <a:p>
            <a:r>
              <a:rPr lang="en-US" sz="800" dirty="0">
                <a:latin typeface="Roboto Condensed" panose="02000000000000000000" pitchFamily="2" charset="0"/>
                <a:ea typeface="Roboto Condensed" panose="02000000000000000000" pitchFamily="2" charset="0"/>
              </a:rPr>
              <a:t>www.publicdomainpicture.net</a:t>
            </a:r>
          </a:p>
        </p:txBody>
      </p:sp>
      <p:pic>
        <p:nvPicPr>
          <p:cNvPr id="6" name="Picture 5" descr="Grad-01.jpg"/>
          <p:cNvPicPr>
            <a:picLocks noChangeAspect="1"/>
          </p:cNvPicPr>
          <p:nvPr/>
        </p:nvPicPr>
        <p:blipFill rotWithShape="1">
          <a:blip r:embed="rId4">
            <a:extLst>
              <a:ext uri="{28A0092B-C50C-407E-A947-70E740481C1C}">
                <a14:useLocalDpi xmlns:a14="http://schemas.microsoft.com/office/drawing/2010/main" val="0"/>
              </a:ext>
            </a:extLst>
          </a:blip>
          <a:srcRect t="91219"/>
          <a:stretch/>
        </p:blipFill>
        <p:spPr>
          <a:xfrm>
            <a:off x="3006022" y="6237526"/>
            <a:ext cx="9185978" cy="620474"/>
          </a:xfrm>
          <a:prstGeom prst="rect">
            <a:avLst/>
          </a:prstGeom>
        </p:spPr>
      </p:pic>
      <p:sp>
        <p:nvSpPr>
          <p:cNvPr id="9" name="TextBox 8"/>
          <p:cNvSpPr txBox="1"/>
          <p:nvPr/>
        </p:nvSpPr>
        <p:spPr>
          <a:xfrm>
            <a:off x="1733366" y="5067501"/>
            <a:ext cx="6908046" cy="1107996"/>
          </a:xfrm>
          <a:prstGeom prst="rect">
            <a:avLst/>
          </a:prstGeom>
          <a:noFill/>
        </p:spPr>
        <p:txBody>
          <a:bodyPr wrap="none" rtlCol="0">
            <a:spAutoFit/>
          </a:bodyPr>
          <a:lstStyle/>
          <a:p>
            <a:pPr algn="ctr"/>
            <a:r>
              <a:rPr lang="en-US" sz="2400" b="1" dirty="0">
                <a:solidFill>
                  <a:schemeClr val="tx2"/>
                </a:solidFill>
                <a:latin typeface="Roboto" panose="02000000000000000000" pitchFamily="2" charset="0"/>
                <a:ea typeface="Roboto" panose="02000000000000000000" pitchFamily="2" charset="0"/>
              </a:rPr>
              <a:t>PNWU offers access to CME through </a:t>
            </a:r>
          </a:p>
          <a:p>
            <a:pPr algn="ctr"/>
            <a:r>
              <a:rPr lang="en-US" sz="2400" b="1" dirty="0">
                <a:solidFill>
                  <a:schemeClr val="tx2"/>
                </a:solidFill>
                <a:latin typeface="Roboto" panose="02000000000000000000" pitchFamily="2" charset="0"/>
                <a:ea typeface="Roboto" panose="02000000000000000000" pitchFamily="2" charset="0"/>
              </a:rPr>
              <a:t>TeachingPhysician.org and local presentations</a:t>
            </a:r>
          </a:p>
          <a:p>
            <a:endParaRPr lang="en-US" dirty="0"/>
          </a:p>
        </p:txBody>
      </p:sp>
    </p:spTree>
    <p:extLst>
      <p:ext uri="{BB962C8B-B14F-4D97-AF65-F5344CB8AC3E}">
        <p14:creationId xmlns:p14="http://schemas.microsoft.com/office/powerpoint/2010/main" val="95454168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PNWU">
      <a:dk1>
        <a:sysClr val="windowText" lastClr="000000"/>
      </a:dk1>
      <a:lt1>
        <a:sysClr val="window" lastClr="FFFFFF"/>
      </a:lt1>
      <a:dk2>
        <a:srgbClr val="1F497D"/>
      </a:dk2>
      <a:lt2>
        <a:srgbClr val="EEECE1"/>
      </a:lt2>
      <a:accent1>
        <a:srgbClr val="042A46"/>
      </a:accent1>
      <a:accent2>
        <a:srgbClr val="2F5D1F"/>
      </a:accent2>
      <a:accent3>
        <a:srgbClr val="669328"/>
      </a:accent3>
      <a:accent4>
        <a:srgbClr val="83A527"/>
      </a:accent4>
      <a:accent5>
        <a:srgbClr val="70B7DA"/>
      </a:accent5>
      <a:accent6>
        <a:srgbClr val="776798"/>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9695</TotalTime>
  <Words>4779</Words>
  <Application>Microsoft Office PowerPoint</Application>
  <PresentationFormat>Widescreen</PresentationFormat>
  <Paragraphs>423</Paragraphs>
  <Slides>38</Slides>
  <Notes>20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38</vt:i4>
      </vt:variant>
    </vt:vector>
  </HeadingPairs>
  <TitlesOfParts>
    <vt:vector size="44" baseType="lpstr">
      <vt:lpstr>Arial</vt:lpstr>
      <vt:lpstr>Calibri</vt:lpstr>
      <vt:lpstr>Roboto</vt:lpstr>
      <vt:lpstr>Roboto Black</vt:lpstr>
      <vt:lpstr>Roboto Condensed</vt:lpstr>
      <vt:lpstr>Office Theme</vt:lpstr>
      <vt:lpstr>PowerPoint Presentation</vt:lpstr>
      <vt:lpstr>Disclosure Information</vt:lpstr>
      <vt:lpstr>Educational Objectives</vt:lpstr>
      <vt:lpstr>Why do we need this presentation?</vt:lpstr>
      <vt:lpstr>The Mission of PNWU-COM</vt:lpstr>
      <vt:lpstr>Community vs University Training</vt:lpstr>
      <vt:lpstr>What is community training?</vt:lpstr>
      <vt:lpstr>Community-Based Education:   Advantages for the Student</vt:lpstr>
      <vt:lpstr>Community-Based Education:   Advantages for the Preceptor</vt:lpstr>
      <vt:lpstr>Advantages to the Patients</vt:lpstr>
      <vt:lpstr>Students as Medical Scribes – Assisting the Preceptor While Protecting the Rotation Experience</vt:lpstr>
      <vt:lpstr>Community-Based Training: Ongoing Challenges</vt:lpstr>
      <vt:lpstr>Precepting Students in a Production Based Model</vt:lpstr>
      <vt:lpstr>Community-Based Training: Effective Strategies</vt:lpstr>
      <vt:lpstr>Problem-Oriented Precepting Method</vt:lpstr>
      <vt:lpstr>One-Minute Precepting Method</vt:lpstr>
      <vt:lpstr>SNAPPS Method</vt:lpstr>
      <vt:lpstr>CAARE MORE Method</vt:lpstr>
      <vt:lpstr>Activated Demonstration Method</vt:lpstr>
      <vt:lpstr>Aunt Minnie Method</vt:lpstr>
      <vt:lpstr>How does a student fit into a busy practice?</vt:lpstr>
      <vt:lpstr>What kind of responsibilities  can the student be given?</vt:lpstr>
      <vt:lpstr>What kind of responsibilities  are appropriate for the student?</vt:lpstr>
      <vt:lpstr>More student responsibilities:</vt:lpstr>
      <vt:lpstr>Clerkship Learning Objectives</vt:lpstr>
      <vt:lpstr>Evaluation of the Student</vt:lpstr>
      <vt:lpstr>End of Service Examination</vt:lpstr>
      <vt:lpstr>Evaluation of the Rotation</vt:lpstr>
      <vt:lpstr>What if I get a student that’s a poor fit?</vt:lpstr>
      <vt:lpstr>What about compensation…</vt:lpstr>
      <vt:lpstr>I’m an MD, can I train an  osteopathic student?</vt:lpstr>
      <vt:lpstr>Interprofessional Education  and Collaboration</vt:lpstr>
      <vt:lpstr>Interprofessional Collaborative Practice</vt:lpstr>
      <vt:lpstr>Core Competencies for  Interprofessional Collaborative Practice</vt:lpstr>
      <vt:lpstr>Building a Framework for Collaboration</vt:lpstr>
      <vt:lpstr>Visit pnwu.edu to get started</vt:lpstr>
      <vt:lpstr>Suggested Readings</vt:lpstr>
      <vt:lpstr>Questions?  Email rotations@pnwu.edu</vt:lpstr>
    </vt:vector>
  </TitlesOfParts>
  <Company>Central Washington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OS X User</dc:creator>
  <cp:lastModifiedBy>Showalter, Anita</cp:lastModifiedBy>
  <cp:revision>201</cp:revision>
  <cp:lastPrinted>2016-04-01T19:49:34Z</cp:lastPrinted>
  <dcterms:created xsi:type="dcterms:W3CDTF">2014-04-24T03:51:59Z</dcterms:created>
  <dcterms:modified xsi:type="dcterms:W3CDTF">2017-07-18T16:42:33Z</dcterms:modified>
</cp:coreProperties>
</file>